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16"/>
  </p:notesMasterIdLst>
  <p:handoutMasterIdLst>
    <p:handoutMasterId r:id="rId17"/>
  </p:handoutMasterIdLst>
  <p:sldIdLst>
    <p:sldId id="347" r:id="rId3"/>
    <p:sldId id="320" r:id="rId4"/>
    <p:sldId id="348" r:id="rId5"/>
    <p:sldId id="349" r:id="rId6"/>
    <p:sldId id="350" r:id="rId7"/>
    <p:sldId id="353" r:id="rId8"/>
    <p:sldId id="351" r:id="rId9"/>
    <p:sldId id="352" r:id="rId10"/>
    <p:sldId id="358" r:id="rId11"/>
    <p:sldId id="354" r:id="rId12"/>
    <p:sldId id="355" r:id="rId13"/>
    <p:sldId id="357" r:id="rId14"/>
    <p:sldId id="299" r:id="rId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ck" id="{84F78FB4-A8E8-48DB-B4A7-E63D1BCD5003}">
          <p14:sldIdLst>
            <p14:sldId id="347"/>
            <p14:sldId id="320"/>
            <p14:sldId id="348"/>
            <p14:sldId id="349"/>
            <p14:sldId id="350"/>
            <p14:sldId id="353"/>
            <p14:sldId id="351"/>
            <p14:sldId id="352"/>
            <p14:sldId id="358"/>
            <p14:sldId id="354"/>
            <p14:sldId id="355"/>
            <p14:sldId id="357"/>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4643"/>
  </p:normalViewPr>
  <p:slideViewPr>
    <p:cSldViewPr snapToGrid="0" snapToObjects="1">
      <p:cViewPr varScale="1">
        <p:scale>
          <a:sx n="213" d="100"/>
          <a:sy n="213" d="100"/>
        </p:scale>
        <p:origin x="424"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5/20/21</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057131"/>
            <a:ext cx="2975616" cy="1029237"/>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6" name="Picture 5" descr="A picture containing wooden, indoor, building, floor&#10;&#10;Description automatically generated">
            <a:extLst>
              <a:ext uri="{FF2B5EF4-FFF2-40B4-BE49-F238E27FC236}">
                <a16:creationId xmlns:a16="http://schemas.microsoft.com/office/drawing/2014/main" id="{4A418403-2405-7347-BB97-FAA81A1F29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75572" cy="5143500"/>
          </a:xfrm>
          <a:prstGeom prst="rect">
            <a:avLst/>
          </a:prstGeom>
        </p:spPr>
      </p:pic>
      <p:sp>
        <p:nvSpPr>
          <p:cNvPr id="8" name="Title 8">
            <a:extLst>
              <a:ext uri="{FF2B5EF4-FFF2-40B4-BE49-F238E27FC236}">
                <a16:creationId xmlns:a16="http://schemas.microsoft.com/office/drawing/2014/main" id="{AD7ACCA1-3E9F-8D4F-9526-C5A1F349FCD2}"/>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25AFA2F2-8D1E-DD4B-862E-F377DB874682}"/>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5781E179-66B0-C54D-9197-4D0E3C9972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357708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8" name="Picture 7" descr="A picture containing wall, indoor, ceiling, floor&#10;&#10;Description automatically generated">
            <a:extLst>
              <a:ext uri="{FF2B5EF4-FFF2-40B4-BE49-F238E27FC236}">
                <a16:creationId xmlns:a16="http://schemas.microsoft.com/office/drawing/2014/main" id="{12099AA6-0A08-3E4B-AAC7-693F1447BD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41" y="0"/>
            <a:ext cx="4571158" cy="5143500"/>
          </a:xfrm>
          <a:prstGeom prst="rect">
            <a:avLst/>
          </a:prstGeom>
        </p:spPr>
      </p:pic>
      <p:sp>
        <p:nvSpPr>
          <p:cNvPr id="7" name="Title 8">
            <a:extLst>
              <a:ext uri="{FF2B5EF4-FFF2-40B4-BE49-F238E27FC236}">
                <a16:creationId xmlns:a16="http://schemas.microsoft.com/office/drawing/2014/main" id="{069D8031-3C10-824B-BC37-B081D63C769C}"/>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30B9CDB7-4EE5-5348-AA64-A8502D1A7FC3}"/>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13ED4496-5ACF-7F49-82ED-A9AF8B43E8A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47992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9" name="Picture 8" descr="A view of a city street&#10;&#10;Description automatically generated">
            <a:extLst>
              <a:ext uri="{FF2B5EF4-FFF2-40B4-BE49-F238E27FC236}">
                <a16:creationId xmlns:a16="http://schemas.microsoft.com/office/drawing/2014/main" id="{53727C2E-D405-4E42-BD69-30F8C2E7DE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570586" cy="5143500"/>
          </a:xfrm>
          <a:prstGeom prst="rect">
            <a:avLst/>
          </a:prstGeom>
        </p:spPr>
      </p:pic>
      <p:sp>
        <p:nvSpPr>
          <p:cNvPr id="7" name="Title 8">
            <a:extLst>
              <a:ext uri="{FF2B5EF4-FFF2-40B4-BE49-F238E27FC236}">
                <a16:creationId xmlns:a16="http://schemas.microsoft.com/office/drawing/2014/main" id="{601E0A5C-A4A4-184A-A47C-D4DB56904FC3}"/>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790E257E-6CD2-9A41-9479-2A2AA152528C}"/>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0E1BF1A1-ECF9-7F47-B562-5F153E8ED3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79661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BBB0C6-00A9-E74D-AD2E-BCAA6FC66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285751" y="285750"/>
            <a:ext cx="5143500" cy="4572000"/>
          </a:xfrm>
          <a:prstGeom prst="rect">
            <a:avLst/>
          </a:prstGeom>
        </p:spPr>
      </p:pic>
      <p:sp>
        <p:nvSpPr>
          <p:cNvPr id="7" name="Title 8">
            <a:extLst>
              <a:ext uri="{FF2B5EF4-FFF2-40B4-BE49-F238E27FC236}">
                <a16:creationId xmlns:a16="http://schemas.microsoft.com/office/drawing/2014/main" id="{9C2CFF4F-B881-8B4A-ADC1-6ABD90E58A8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932FBF40-7910-2C42-B944-C3AA7EFE26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E11DF62F-5413-1240-8110-F6A23BC271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23118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7" name="Title 8">
            <a:extLst>
              <a:ext uri="{FF2B5EF4-FFF2-40B4-BE49-F238E27FC236}">
                <a16:creationId xmlns:a16="http://schemas.microsoft.com/office/drawing/2014/main" id="{617400BC-F2FD-A444-A13C-34E5A326FD8F}"/>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25D18967-44AC-E146-9214-00F8DABDCEED}"/>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FD3339A4-DA23-C245-8530-111BEBFF5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90503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title page with image lef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24" y="0"/>
            <a:ext cx="4572001" cy="5143500"/>
          </a:xfrm>
          <a:prstGeom prst="rect">
            <a:avLst/>
          </a:prstGeom>
        </p:spPr>
      </p:pic>
      <p:sp>
        <p:nvSpPr>
          <p:cNvPr id="7" name="Title 8">
            <a:extLst>
              <a:ext uri="{FF2B5EF4-FFF2-40B4-BE49-F238E27FC236}">
                <a16:creationId xmlns:a16="http://schemas.microsoft.com/office/drawing/2014/main" id="{1AD943C3-9852-F043-9DDD-F56379C4F296}"/>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35F8507D-5051-5041-A2C7-24DFE9EA2DB5}"/>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CC6AEAA1-C4B5-484C-899F-EF39F50877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0119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title page with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54032-E3BF-9A4E-9697-7C29E77FBA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66" y="0"/>
            <a:ext cx="4567711" cy="5143500"/>
          </a:xfrm>
          <a:prstGeom prst="rect">
            <a:avLst/>
          </a:prstGeom>
        </p:spPr>
      </p:pic>
      <p:sp>
        <p:nvSpPr>
          <p:cNvPr id="8" name="Title 8">
            <a:extLst>
              <a:ext uri="{FF2B5EF4-FFF2-40B4-BE49-F238E27FC236}">
                <a16:creationId xmlns:a16="http://schemas.microsoft.com/office/drawing/2014/main" id="{691B081B-982F-6C42-AE06-33D6A34F494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C1008118-B256-A148-9CFB-B9DBEB4D48AE}"/>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47198B3E-76A7-6A41-85E2-ED6E2BA242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70096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title page with image left">
    <p:spTree>
      <p:nvGrpSpPr>
        <p:cNvPr id="1" name=""/>
        <p:cNvGrpSpPr/>
        <p:nvPr/>
      </p:nvGrpSpPr>
      <p:grpSpPr>
        <a:xfrm>
          <a:off x="0" y="0"/>
          <a:ext cx="0" cy="0"/>
          <a:chOff x="0" y="0"/>
          <a:chExt cx="0" cy="0"/>
        </a:xfrm>
      </p:grpSpPr>
      <p:pic>
        <p:nvPicPr>
          <p:cNvPr id="8" name="Picture 7" descr="A view of a city&#10;&#10;Description automatically generated">
            <a:extLst>
              <a:ext uri="{FF2B5EF4-FFF2-40B4-BE49-F238E27FC236}">
                <a16:creationId xmlns:a16="http://schemas.microsoft.com/office/drawing/2014/main" id="{EEA48C17-65B0-7542-96C2-BA37205D5E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644732" cy="5143500"/>
          </a:xfrm>
          <a:prstGeom prst="rect">
            <a:avLst/>
          </a:prstGeom>
        </p:spPr>
      </p:pic>
      <p:sp>
        <p:nvSpPr>
          <p:cNvPr id="7" name="Title 8">
            <a:extLst>
              <a:ext uri="{FF2B5EF4-FFF2-40B4-BE49-F238E27FC236}">
                <a16:creationId xmlns:a16="http://schemas.microsoft.com/office/drawing/2014/main" id="{864D7152-0CC0-2246-BE02-73684A6E5AAB}"/>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61189586-C4D0-494B-9E97-A945725EB927}"/>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9D824603-3738-404E-A96B-8B41F6967C2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238415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Ttitle page with image left">
    <p:spTree>
      <p:nvGrpSpPr>
        <p:cNvPr id="1" name=""/>
        <p:cNvGrpSpPr/>
        <p:nvPr/>
      </p:nvGrpSpPr>
      <p:grpSpPr>
        <a:xfrm>
          <a:off x="0" y="0"/>
          <a:ext cx="0" cy="0"/>
          <a:chOff x="0" y="0"/>
          <a:chExt cx="0" cy="0"/>
        </a:xfrm>
      </p:grpSpPr>
      <p:pic>
        <p:nvPicPr>
          <p:cNvPr id="6" name="Picture 5" descr="A picture containing indoor, cabinet, wall&#10;&#10;Description automatically generated">
            <a:extLst>
              <a:ext uri="{FF2B5EF4-FFF2-40B4-BE49-F238E27FC236}">
                <a16:creationId xmlns:a16="http://schemas.microsoft.com/office/drawing/2014/main" id="{E2855B5D-5C4C-6845-B0D1-EFFBC0164C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905" y="0"/>
            <a:ext cx="4751841" cy="5143500"/>
          </a:xfrm>
          <a:prstGeom prst="rect">
            <a:avLst/>
          </a:prstGeom>
        </p:spPr>
      </p:pic>
      <p:sp>
        <p:nvSpPr>
          <p:cNvPr id="8" name="Title 8">
            <a:extLst>
              <a:ext uri="{FF2B5EF4-FFF2-40B4-BE49-F238E27FC236}">
                <a16:creationId xmlns:a16="http://schemas.microsoft.com/office/drawing/2014/main" id="{72773372-6427-1A4B-84EF-D54F2038B784}"/>
              </a:ext>
            </a:extLst>
          </p:cNvPr>
          <p:cNvSpPr>
            <a:spLocks noGrp="1"/>
          </p:cNvSpPr>
          <p:nvPr>
            <p:ph type="title" hasCustomPrompt="1"/>
          </p:nvPr>
        </p:nvSpPr>
        <p:spPr>
          <a:xfrm>
            <a:off x="4651935" y="1005617"/>
            <a:ext cx="4133289"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0261B502-5D78-EC4C-B3A5-F067AC012342}"/>
              </a:ext>
            </a:extLst>
          </p:cNvPr>
          <p:cNvSpPr>
            <a:spLocks noGrp="1"/>
          </p:cNvSpPr>
          <p:nvPr>
            <p:ph type="body" sz="quarter" idx="13" hasCustomPrompt="1"/>
          </p:nvPr>
        </p:nvSpPr>
        <p:spPr>
          <a:xfrm>
            <a:off x="4651935" y="2009968"/>
            <a:ext cx="4133290"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6" name="Picture 15">
            <a:extLst>
              <a:ext uri="{FF2B5EF4-FFF2-40B4-BE49-F238E27FC236}">
                <a16:creationId xmlns:a16="http://schemas.microsoft.com/office/drawing/2014/main" id="{F38337C5-5F04-364C-A005-E212F6C1B8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16157155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title page with image left">
    <p:spTree>
      <p:nvGrpSpPr>
        <p:cNvPr id="1" name=""/>
        <p:cNvGrpSpPr/>
        <p:nvPr/>
      </p:nvGrpSpPr>
      <p:grpSpPr>
        <a:xfrm>
          <a:off x="0" y="0"/>
          <a:ext cx="0" cy="0"/>
          <a:chOff x="0" y="0"/>
          <a:chExt cx="0" cy="0"/>
        </a:xfrm>
      </p:grpSpPr>
      <p:pic>
        <p:nvPicPr>
          <p:cNvPr id="7" name="Picture 6" descr="A sign on the side of a building&#10;&#10;Description automatically generated">
            <a:extLst>
              <a:ext uri="{FF2B5EF4-FFF2-40B4-BE49-F238E27FC236}">
                <a16:creationId xmlns:a16="http://schemas.microsoft.com/office/drawing/2014/main" id="{8387637C-C895-044D-9069-54AE6A1C5C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362" y="0"/>
            <a:ext cx="4743925" cy="5143500"/>
          </a:xfrm>
          <a:prstGeom prst="rect">
            <a:avLst/>
          </a:prstGeom>
        </p:spPr>
      </p:pic>
      <p:pic>
        <p:nvPicPr>
          <p:cNvPr id="6" name="Picture 5">
            <a:extLst>
              <a:ext uri="{FF2B5EF4-FFF2-40B4-BE49-F238E27FC236}">
                <a16:creationId xmlns:a16="http://schemas.microsoft.com/office/drawing/2014/main" id="{A8CA63A2-F496-574C-BF20-B3E6991AEF1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
        <p:nvSpPr>
          <p:cNvPr id="8" name="Title 8">
            <a:extLst>
              <a:ext uri="{FF2B5EF4-FFF2-40B4-BE49-F238E27FC236}">
                <a16:creationId xmlns:a16="http://schemas.microsoft.com/office/drawing/2014/main" id="{65ABB3AD-AD6A-C746-8CAB-C86C5E7FF23C}"/>
              </a:ext>
            </a:extLst>
          </p:cNvPr>
          <p:cNvSpPr>
            <a:spLocks noGrp="1"/>
          </p:cNvSpPr>
          <p:nvPr>
            <p:ph type="title" hasCustomPrompt="1"/>
          </p:nvPr>
        </p:nvSpPr>
        <p:spPr>
          <a:xfrm>
            <a:off x="4660561" y="1005617"/>
            <a:ext cx="4124663" cy="912913"/>
          </a:xfrm>
        </p:spPr>
        <p:txBody>
          <a:bodyPr anchor="t"/>
          <a:lstStyle>
            <a:lvl1pPr algn="ctr">
              <a:defRPr sz="3000">
                <a:solidFill>
                  <a:srgbClr val="E64626"/>
                </a:solidFill>
              </a:defRPr>
            </a:lvl1pPr>
          </a:lstStyle>
          <a:p>
            <a:r>
              <a:rPr lang="en-US" dirty="0"/>
              <a:t>Title heading here</a:t>
            </a:r>
          </a:p>
        </p:txBody>
      </p:sp>
      <p:sp>
        <p:nvSpPr>
          <p:cNvPr id="9" name="Text Placeholder 4">
            <a:extLst>
              <a:ext uri="{FF2B5EF4-FFF2-40B4-BE49-F238E27FC236}">
                <a16:creationId xmlns:a16="http://schemas.microsoft.com/office/drawing/2014/main" id="{586D389F-2DB4-F44F-90D2-59626D8055A4}"/>
              </a:ext>
            </a:extLst>
          </p:cNvPr>
          <p:cNvSpPr>
            <a:spLocks noGrp="1"/>
          </p:cNvSpPr>
          <p:nvPr>
            <p:ph type="body" sz="quarter" idx="13" hasCustomPrompt="1"/>
          </p:nvPr>
        </p:nvSpPr>
        <p:spPr>
          <a:xfrm>
            <a:off x="4660563" y="2009968"/>
            <a:ext cx="4124662"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9291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155032"/>
            <a:ext cx="8407184" cy="531455"/>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794397"/>
            <a:ext cx="8406302"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3999" cy="5143500"/>
          </a:xfrm>
        </p:spPr>
        <p:txBody>
          <a:bodyPr rtlCol="0" anchor="ctr" anchorCtr="1">
            <a:normAutofit/>
          </a:bodyPr>
          <a:lstStyle>
            <a:lvl1pPr marL="0" indent="0" algn="ctr">
              <a:buNone/>
              <a:defRPr baseline="0"/>
            </a:lvl1pPr>
          </a:lstStyle>
          <a:p>
            <a:pPr lvl="0"/>
            <a:r>
              <a:rPr lang="en-US" noProof="0" dirty="0"/>
              <a:t>Click icon to add picture</a:t>
            </a:r>
          </a:p>
        </p:txBody>
      </p:sp>
      <p:sp>
        <p:nvSpPr>
          <p:cNvPr id="2" name="Title 1"/>
          <p:cNvSpPr>
            <a:spLocks noGrp="1"/>
          </p:cNvSpPr>
          <p:nvPr>
            <p:ph type="title"/>
          </p:nvPr>
        </p:nvSpPr>
        <p:spPr>
          <a:xfrm>
            <a:off x="358775" y="1940222"/>
            <a:ext cx="8426450" cy="485387"/>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5CE6B-9FE6-2E4F-9291-AF50934F15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2" name="Title 1"/>
          <p:cNvSpPr>
            <a:spLocks noGrp="1"/>
          </p:cNvSpPr>
          <p:nvPr>
            <p:ph type="title"/>
          </p:nvPr>
        </p:nvSpPr>
        <p:spPr>
          <a:xfrm>
            <a:off x="358775" y="1940222"/>
            <a:ext cx="8426450" cy="485387"/>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9588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76238"/>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4"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4" y="3781125"/>
            <a:ext cx="8426451" cy="98613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81000" y="376238"/>
            <a:ext cx="8404225" cy="618640"/>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161929"/>
            <a:ext cx="2517896" cy="2495671"/>
          </a:xfrm>
        </p:spPr>
        <p:txBody>
          <a:bodyPr/>
          <a:lstStyle/>
          <a:p>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161929"/>
            <a:ext cx="5237544" cy="3605334"/>
          </a:xfrm>
        </p:spPr>
        <p:txBody>
          <a:bodyPr/>
          <a:lstStyle>
            <a:lvl1pPr marL="0" indent="0" algn="l">
              <a:lnSpc>
                <a:spcPct val="90000"/>
              </a:lnSpc>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4945292" y="0"/>
            <a:ext cx="14089292"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4" y="388901"/>
            <a:ext cx="8426451"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3" y="1161929"/>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781125"/>
            <a:ext cx="3845389"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545941" y="1161929"/>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29" y="3781125"/>
            <a:ext cx="3982896" cy="677863"/>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76238"/>
            <a:ext cx="9144000" cy="436394"/>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5" y="971974"/>
            <a:ext cx="2495671" cy="2495671"/>
          </a:xfrm>
        </p:spPr>
        <p:txBody>
          <a:bodyPr/>
          <a:lstStyle/>
          <a:p>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3621783"/>
            <a:ext cx="2495671" cy="1145480"/>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4" y="1002587"/>
            <a:ext cx="2495671" cy="2495671"/>
          </a:xfrm>
        </p:spPr>
        <p:txBody>
          <a:bodyPr/>
          <a:lstStyle/>
          <a:p>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4" y="1002587"/>
            <a:ext cx="2495671" cy="2495671"/>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4" y="3621783"/>
            <a:ext cx="2495671" cy="986137"/>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a:t>
            </a:r>
            <a:br>
              <a:rPr lang="en-US" dirty="0"/>
            </a:br>
            <a:r>
              <a:rPr lang="en-US" dirty="0"/>
              <a:t>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4767263"/>
            <a:ext cx="2133600" cy="274637"/>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bg1"/>
                </a:solidFill>
                <a:latin typeface="Arial" panose="020B0604020202020204" pitchFamily="34" charset="0"/>
                <a:cs typeface="Arial" panose="020B0604020202020204" pitchFamily="34" charset="0"/>
              </a:rPr>
              <a:t>Page </a:t>
            </a:r>
            <a:fld id="{17B45C2B-5911-204A-99D5-05E77B133151}" type="slidenum">
              <a:rPr lang="en-US"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386451"/>
            <a:ext cx="9144000" cy="95951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1601768"/>
            <a:ext cx="1806148" cy="1607648"/>
          </a:xfrm>
        </p:spPr>
        <p:txBody>
          <a:bodyPr/>
          <a:lstStyle/>
          <a:p>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2560594" y="3209850"/>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1601768"/>
            <a:ext cx="1806148" cy="1607648"/>
          </a:xfrm>
        </p:spPr>
        <p:txBody>
          <a:bodyPr/>
          <a:lstStyle/>
          <a:p>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3209849"/>
            <a:ext cx="1806148" cy="1547199"/>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1601768"/>
            <a:ext cx="1806148" cy="1607648"/>
          </a:xfrm>
        </p:spPr>
        <p:txBody>
          <a:bodyPr/>
          <a:lstStyle/>
          <a:p>
            <a:endParaRPr lang="en-US" dirty="0"/>
          </a:p>
        </p:txBody>
      </p:sp>
      <p:sp>
        <p:nvSpPr>
          <p:cNvPr id="17" name="Text Placeholder 3">
            <a:extLst>
              <a:ext uri="{FF2B5EF4-FFF2-40B4-BE49-F238E27FC236}">
                <a16:creationId xmlns:a16="http://schemas.microsoft.com/office/drawing/2014/main" id="{3E901A77-F200-4144-A100-F71A9941EA8E}"/>
              </a:ext>
            </a:extLst>
          </p:cNvPr>
          <p:cNvSpPr>
            <a:spLocks noGrp="1"/>
          </p:cNvSpPr>
          <p:nvPr>
            <p:ph type="body" sz="quarter" idx="20" hasCustomPrompt="1"/>
          </p:nvPr>
        </p:nvSpPr>
        <p:spPr>
          <a:xfrm>
            <a:off x="6976642" y="3209850"/>
            <a:ext cx="1806148" cy="1546764"/>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1601768"/>
            <a:ext cx="1806148" cy="1607648"/>
          </a:xfrm>
        </p:spPr>
        <p:txBody>
          <a:bodyPr/>
          <a:lstStyle/>
          <a:p>
            <a:endParaRPr lang="en-US" dirty="0"/>
          </a:p>
        </p:txBody>
      </p:sp>
      <p:sp>
        <p:nvSpPr>
          <p:cNvPr id="19" name="Text Placeholder 3">
            <a:extLst>
              <a:ext uri="{FF2B5EF4-FFF2-40B4-BE49-F238E27FC236}">
                <a16:creationId xmlns:a16="http://schemas.microsoft.com/office/drawing/2014/main" id="{249FBFF4-4197-8B4A-B6DC-5CC4FD27A3E7}"/>
              </a:ext>
            </a:extLst>
          </p:cNvPr>
          <p:cNvSpPr>
            <a:spLocks noGrp="1"/>
          </p:cNvSpPr>
          <p:nvPr>
            <p:ph type="body" sz="quarter" idx="22" hasCustomPrompt="1"/>
          </p:nvPr>
        </p:nvSpPr>
        <p:spPr>
          <a:xfrm>
            <a:off x="4750662" y="3209416"/>
            <a:ext cx="1806148" cy="1547198"/>
          </a:xfrm>
        </p:spPr>
        <p:txBody>
          <a:bodyPr/>
          <a:lstStyle>
            <a:lvl1pPr marL="0" indent="0" algn="ctr">
              <a:buNone/>
              <a:defRPr sz="2400" b="0">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a:t>
            </a:r>
          </a:p>
        </p:txBody>
      </p:sp>
    </p:spTree>
    <p:extLst>
      <p:ext uri="{BB962C8B-B14F-4D97-AF65-F5344CB8AC3E}">
        <p14:creationId xmlns:p14="http://schemas.microsoft.com/office/powerpoint/2010/main" val="3681159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376238"/>
            <a:ext cx="8426450" cy="4391025"/>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376238"/>
            <a:ext cx="8430972" cy="4391025"/>
          </a:xfrm>
        </p:spPr>
        <p:txBody>
          <a:bodyPr/>
          <a:lstStyle/>
          <a:p>
            <a:endParaRPr lang="en-US" dirty="0"/>
          </a:p>
        </p:txBody>
      </p:sp>
    </p:spTree>
    <p:extLst>
      <p:ext uri="{BB962C8B-B14F-4D97-AF65-F5344CB8AC3E}">
        <p14:creationId xmlns:p14="http://schemas.microsoft.com/office/powerpoint/2010/main" val="682712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0" y="376238"/>
            <a:ext cx="3662413" cy="841012"/>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4290291"/>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59999" y="4379379"/>
            <a:ext cx="8424002" cy="387884"/>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9DE13BE9-43C3-B348-9683-8FCB0E701AD7}"/>
              </a:ext>
            </a:extLst>
          </p:cNvPr>
          <p:cNvSpPr txBox="1"/>
          <p:nvPr userDrawn="1"/>
        </p:nvSpPr>
        <p:spPr>
          <a:xfrm>
            <a:off x="359999" y="1458674"/>
            <a:ext cx="3583928"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254580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2" y="376238"/>
            <a:ext cx="3662413" cy="841012"/>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4211782"/>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358776" y="4379379"/>
            <a:ext cx="8426450" cy="387884"/>
          </a:xfrm>
        </p:spPr>
        <p:txBody>
          <a:bodyPr lIns="0" tIns="0" rIns="0" bIns="0"/>
          <a:lstStyle>
            <a:lvl1pPr>
              <a:defRPr sz="2400" b="0"/>
            </a:lvl1pPr>
          </a:lstStyle>
          <a:p>
            <a:pPr lvl="0"/>
            <a:r>
              <a:rPr lang="en-US" dirty="0"/>
              <a:t>* Insert source</a:t>
            </a:r>
          </a:p>
        </p:txBody>
      </p:sp>
      <p:sp>
        <p:nvSpPr>
          <p:cNvPr id="6" name="TextBox 5">
            <a:extLst>
              <a:ext uri="{FF2B5EF4-FFF2-40B4-BE49-F238E27FC236}">
                <a16:creationId xmlns:a16="http://schemas.microsoft.com/office/drawing/2014/main" id="{649BB2C4-8A4A-0340-B81E-3A62D5D5561E}"/>
              </a:ext>
            </a:extLst>
          </p:cNvPr>
          <p:cNvSpPr txBox="1"/>
          <p:nvPr userDrawn="1"/>
        </p:nvSpPr>
        <p:spPr>
          <a:xfrm>
            <a:off x="5122812" y="1463293"/>
            <a:ext cx="3662412" cy="1938992"/>
          </a:xfrm>
          <a:prstGeom prst="rect">
            <a:avLst/>
          </a:prstGeom>
          <a:noFill/>
        </p:spPr>
        <p:txBody>
          <a:bodyPr wrap="square" rtlCol="0">
            <a:spAutoFit/>
          </a:bodyPr>
          <a:lstStyle/>
          <a:p>
            <a:pPr marL="342900" indent="-342900">
              <a:buClr>
                <a:srgbClr val="E64626"/>
              </a:buClr>
              <a:buFont typeface="System Font Regular"/>
              <a:buChar char="-"/>
            </a:pPr>
            <a:r>
              <a:rPr lang="en-US" sz="2400" dirty="0"/>
              <a:t>Text:</a:t>
            </a:r>
          </a:p>
          <a:p>
            <a:pPr marL="342900" indent="-342900">
              <a:buClr>
                <a:srgbClr val="E64626"/>
              </a:buClr>
              <a:buFont typeface="System Font Regular"/>
              <a:buChar char="-"/>
            </a:pPr>
            <a:r>
              <a:rPr lang="en-US" sz="2400" dirty="0"/>
              <a:t>Point 1</a:t>
            </a:r>
          </a:p>
          <a:p>
            <a:pPr marL="342900" indent="-342900">
              <a:buClr>
                <a:srgbClr val="E64626"/>
              </a:buClr>
              <a:buFont typeface="System Font Regular"/>
              <a:buChar char="-"/>
            </a:pPr>
            <a:r>
              <a:rPr lang="en-US" sz="2400" dirty="0"/>
              <a:t>Point 2</a:t>
            </a:r>
          </a:p>
          <a:p>
            <a:pPr marL="342900" indent="-342900">
              <a:buClr>
                <a:srgbClr val="E64626"/>
              </a:buClr>
              <a:buFont typeface="System Font Regular"/>
              <a:buChar char="-"/>
            </a:pPr>
            <a:r>
              <a:rPr lang="en-US" sz="2400" dirty="0"/>
              <a:t>Point 3</a:t>
            </a:r>
          </a:p>
          <a:p>
            <a:pPr marL="342900" indent="-342900">
              <a:buClr>
                <a:srgbClr val="E64626"/>
              </a:buClr>
              <a:buFont typeface="System Font Regular"/>
              <a:buChar char="-"/>
            </a:pPr>
            <a:r>
              <a:rPr lang="en-US" sz="2400" dirty="0"/>
              <a:t>Point 4</a:t>
            </a:r>
          </a:p>
        </p:txBody>
      </p:sp>
    </p:spTree>
    <p:extLst>
      <p:ext uri="{BB962C8B-B14F-4D97-AF65-F5344CB8AC3E}">
        <p14:creationId xmlns:p14="http://schemas.microsoft.com/office/powerpoint/2010/main" val="117963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2943225"/>
            <a:ext cx="1920240" cy="1420813"/>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2943225"/>
            <a:ext cx="1920240" cy="1420813"/>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2943225"/>
            <a:ext cx="1920240" cy="1420813"/>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2943225"/>
            <a:ext cx="1920240" cy="1420813"/>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993600"/>
            <a:ext cx="8425492" cy="555625"/>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8" descr="A close up of a person&#10;&#10;Description automatically generated">
            <a:extLst>
              <a:ext uri="{FF2B5EF4-FFF2-40B4-BE49-F238E27FC236}">
                <a16:creationId xmlns:a16="http://schemas.microsoft.com/office/drawing/2014/main" id="{826D5A0A-02E3-D346-A6A9-79C613EEB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9999" y="376238"/>
            <a:ext cx="8425225"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4379379"/>
            <a:ext cx="8419034" cy="387883"/>
          </a:xfrm>
        </p:spPr>
        <p:txBody>
          <a:bodyPr lIns="0" tIns="0" rIns="0" bIns="0"/>
          <a:lstStyle>
            <a:lvl1pPr>
              <a:defRPr sz="2400" b="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0"/>
            <a:ext cx="8419034" cy="2882597"/>
          </a:xfrm>
        </p:spPr>
        <p:txBody>
          <a:bodyPr/>
          <a:lstStyle/>
          <a:p>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324801"/>
            <a:ext cx="8419034" cy="124695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3008917"/>
            <a:ext cx="8419034" cy="124695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8419032" cy="2963935"/>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324800"/>
            <a:ext cx="4090466" cy="292310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6" y="1324800"/>
            <a:ext cx="4091649" cy="292310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324800"/>
            <a:ext cx="2520000" cy="292310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324800"/>
            <a:ext cx="2520000" cy="292310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324800"/>
            <a:ext cx="2520000" cy="292310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325563"/>
            <a:ext cx="2519362" cy="2922587"/>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325563"/>
            <a:ext cx="2519362" cy="2922587"/>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325563"/>
            <a:ext cx="2519362" cy="2922587"/>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5" y="380150"/>
            <a:ext cx="8419033" cy="414834"/>
          </a:xfrm>
        </p:spPr>
        <p:txBody>
          <a:bodyPr lIns="0" tIns="0" rIns="0" bIns="0" anchor="t" anchorCtr="0"/>
          <a:lstStyle>
            <a:lvl1pPr>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4379379"/>
            <a:ext cx="8425226" cy="387884"/>
          </a:xfrm>
        </p:spPr>
        <p:txBody>
          <a:bodyPr lIns="0" tIns="0" rIns="0" bIns="0"/>
          <a:lstStyle>
            <a:lvl1pPr>
              <a:defRPr sz="24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1"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3881927"/>
            <a:ext cx="1848464" cy="639366"/>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752857" y="1046569"/>
            <a:ext cx="5638286" cy="1938992"/>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1" y="384546"/>
            <a:ext cx="5563527" cy="506526"/>
          </a:xfrm>
        </p:spPr>
        <p:txBody>
          <a:bodyPr lIns="0" tIns="0" rIns="0" bIns="0" anchor="t" anchorCtr="0"/>
          <a:lstStyle>
            <a:lvl1pPr>
              <a:defRPr>
                <a:solidFill>
                  <a:srgbClr val="E64626"/>
                </a:solidFill>
              </a:defRPr>
            </a:lvl1pPr>
          </a:lstStyle>
          <a:p>
            <a:r>
              <a:rPr lang="en-AU" dirty="0"/>
              <a:t>Heading</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5" y="384545"/>
            <a:ext cx="2682875" cy="4382717"/>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342801"/>
            <a:ext cx="5563528" cy="753628"/>
          </a:xfrm>
        </p:spPr>
        <p:txBody>
          <a:bodyPr lIns="0" tIns="0" rIns="0" bIns="0"/>
          <a:lstStyle>
            <a:lvl1pPr marL="0" indent="0">
              <a:buNone/>
              <a:defRPr>
                <a:solidFill>
                  <a:srgbClr val="343433"/>
                </a:solidFill>
              </a:defRPr>
            </a:lvl1pPr>
          </a:lstStyle>
          <a:p>
            <a:pPr lvl="0"/>
            <a:r>
              <a:rPr lang="en-US" dirty="0"/>
              <a:t>Intro copy</a:t>
            </a:r>
          </a:p>
        </p:txBody>
      </p:sp>
      <p:sp>
        <p:nvSpPr>
          <p:cNvPr id="2" name="TextBox 1">
            <a:extLst>
              <a:ext uri="{FF2B5EF4-FFF2-40B4-BE49-F238E27FC236}">
                <a16:creationId xmlns:a16="http://schemas.microsoft.com/office/drawing/2014/main" id="{9D9B01EB-B9EB-1B49-B8F4-C3542AC6D278}"/>
              </a:ext>
            </a:extLst>
          </p:cNvPr>
          <p:cNvSpPr txBox="1"/>
          <p:nvPr userDrawn="1"/>
        </p:nvSpPr>
        <p:spPr>
          <a:xfrm>
            <a:off x="358775" y="2548158"/>
            <a:ext cx="5681983" cy="2077492"/>
          </a:xfrm>
          <a:prstGeom prst="rect">
            <a:avLst/>
          </a:prstGeom>
          <a:noFill/>
        </p:spPr>
        <p:txBody>
          <a:bodyPr wrap="square" numCol="2" rtlCol="0">
            <a:spAutoFit/>
          </a:bodyPr>
          <a:lstStyle/>
          <a:p>
            <a:pPr marL="342900" indent="-342900">
              <a:lnSpc>
                <a:spcPts val="1640"/>
              </a:lnSpc>
              <a:spcBef>
                <a:spcPts val="600"/>
              </a:spcBef>
              <a:buClr>
                <a:schemeClr val="accent1"/>
              </a:buClr>
              <a:buFont typeface="System Font Regular"/>
              <a:buChar cha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marR="0" lvl="0" indent="-342900" algn="l" defTabSz="457200" rtl="0" eaLnBrk="1" fontAlgn="base" latinLnBrk="0" hangingPunct="1">
              <a:lnSpc>
                <a:spcPts val="1640"/>
              </a:lnSpc>
              <a:spcBef>
                <a:spcPts val="600"/>
              </a:spcBef>
              <a:spcAft>
                <a:spcPct val="0"/>
              </a:spcAft>
              <a:buClr>
                <a:schemeClr val="accent1"/>
              </a:buClr>
              <a:buSzTx/>
              <a:buFont typeface="System Font Regular"/>
              <a:buChar char="-"/>
              <a:tabLst/>
              <a:defRPr/>
            </a:pPr>
            <a:r>
              <a:rPr lang="en-US" sz="2400" dirty="0">
                <a:solidFill>
                  <a:srgbClr val="343433"/>
                </a:solidFill>
              </a:rPr>
              <a:t>Bullet point</a:t>
            </a:r>
          </a:p>
          <a:p>
            <a:pPr marL="342900" indent="-342900">
              <a:lnSpc>
                <a:spcPts val="1640"/>
              </a:lnSpc>
              <a:spcBef>
                <a:spcPts val="600"/>
              </a:spcBef>
              <a:buClr>
                <a:schemeClr val="accent1"/>
              </a:buClr>
              <a:buFont typeface="System Font Regular"/>
              <a:buChar char="-"/>
            </a:pPr>
            <a:r>
              <a:rPr lang="en-US" sz="2400" dirty="0">
                <a:solidFill>
                  <a:srgbClr val="343433"/>
                </a:solidFill>
              </a:rPr>
              <a:t> </a:t>
            </a:r>
          </a:p>
          <a:p>
            <a:pPr marL="342900" indent="-342900">
              <a:buFont typeface="System Font Regular"/>
              <a:buChar char="-"/>
            </a:pPr>
            <a:endParaRPr lang="en-US" sz="2400" dirty="0"/>
          </a:p>
        </p:txBody>
      </p:sp>
    </p:spTree>
    <p:extLst>
      <p:ext uri="{BB962C8B-B14F-4D97-AF65-F5344CB8AC3E}">
        <p14:creationId xmlns:p14="http://schemas.microsoft.com/office/powerpoint/2010/main" val="1551898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388942"/>
            <a:ext cx="8426450" cy="518846"/>
          </a:xfrm>
        </p:spPr>
        <p:txBody>
          <a:bodyPr lIns="0" tIns="0" rIns="0" bIns="0" anchor="t"/>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8" y="1987550"/>
            <a:ext cx="3411537" cy="1901825"/>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2" y="1987550"/>
            <a:ext cx="3411537" cy="1901825"/>
          </a:xfrm>
        </p:spPr>
        <p:txBody>
          <a:bodyPr/>
          <a:lstStyle/>
          <a:p>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4" y="1014347"/>
            <a:ext cx="8426449" cy="555625"/>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2" y="4054889"/>
            <a:ext cx="3411509" cy="592138"/>
          </a:xfrm>
        </p:spPr>
        <p:txBody>
          <a:bodyPr lIns="0" tIns="0" rIns="0" bIns="0"/>
          <a:lstStyle>
            <a:lvl1pPr>
              <a:defRPr sz="2400" b="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29" y="4054889"/>
            <a:ext cx="3411509" cy="592138"/>
          </a:xfrm>
        </p:spPr>
        <p:txBody>
          <a:bodyPr lIns="0" tIns="0" rIns="0" bIns="0"/>
          <a:lstStyle>
            <a:lvl1pPr>
              <a:defRPr sz="2400" b="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019944"/>
            <a:ext cx="4038600" cy="3394472"/>
          </a:xfrm>
        </p:spPr>
        <p:txBody>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4429125"/>
            <a:ext cx="1536700"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5" y="376238"/>
            <a:ext cx="8388586" cy="396568"/>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59999" y="1350000"/>
            <a:ext cx="8425225" cy="3417263"/>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993600"/>
            <a:ext cx="8424000" cy="555625"/>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376238"/>
            <a:ext cx="8426450" cy="439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solidFill>
                  <a:schemeClr val="bg1"/>
                </a:solidFill>
                <a:latin typeface="Arial" panose="020B0604020202020204" pitchFamily="34" charset="0"/>
                <a:cs typeface="Arial" panose="020B0604020202020204" pitchFamily="34" charset="0"/>
              </a:rPr>
              <a:t>The </a:t>
            </a:r>
            <a:r>
              <a:rPr lang="en-AU" dirty="0">
                <a:solidFill>
                  <a:schemeClr val="bg1"/>
                </a:solidFill>
                <a:latin typeface="Arial" panose="020B0604020202020204" pitchFamily="34" charset="0"/>
                <a:cs typeface="Arial" panose="020B0604020202020204" pitchFamily="34" charset="0"/>
              </a:rPr>
              <a:t>University of Sydney</a:t>
            </a:r>
            <a:endParaRP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0" y="0"/>
            <a:ext cx="9143999"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3881927"/>
            <a:ext cx="1848464" cy="639366"/>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1952625"/>
            <a:ext cx="8426450" cy="619125"/>
          </a:xfrm>
        </p:spPr>
        <p:txBody>
          <a:bodyPr/>
          <a:lstStyle>
            <a:lvl1pPr algn="ctr">
              <a:defRPr sz="24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91929" y="-69273"/>
            <a:ext cx="9240253" cy="51435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625" y="3546468"/>
            <a:ext cx="322829" cy="322829"/>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3516251"/>
            <a:ext cx="391694" cy="39169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3550686"/>
            <a:ext cx="322829" cy="322829"/>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64347" y="3445189"/>
            <a:ext cx="533818" cy="533818"/>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5143500"/>
          </a:xfrm>
        </p:spPr>
        <p:txBody>
          <a:bodyPr/>
          <a:lstStyle/>
          <a:p>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5" y="376238"/>
            <a:ext cx="4019551" cy="485387"/>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5" y="1088827"/>
            <a:ext cx="4019551" cy="19653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5" y="3907945"/>
            <a:ext cx="4019551" cy="95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7897"/>
            <a:ext cx="1852610" cy="64080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7449"/>
            <a:ext cx="9144000" cy="5143500"/>
          </a:xfrm>
        </p:spPr>
        <p:txBody>
          <a:bodyPr/>
          <a:lstStyle/>
          <a:p>
            <a:endParaRPr lang="en-US" dirty="0"/>
          </a:p>
        </p:txBody>
      </p:sp>
      <p:sp>
        <p:nvSpPr>
          <p:cNvPr id="9" name="Title 8"/>
          <p:cNvSpPr>
            <a:spLocks noGrp="1"/>
          </p:cNvSpPr>
          <p:nvPr>
            <p:ph type="title" hasCustomPrompt="1"/>
          </p:nvPr>
        </p:nvSpPr>
        <p:spPr>
          <a:xfrm>
            <a:off x="358775" y="376238"/>
            <a:ext cx="8430293" cy="531455"/>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75673"/>
            <a:ext cx="8430293" cy="531455"/>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1765926"/>
            <a:ext cx="1848464" cy="639366"/>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4125982"/>
            <a:ext cx="1854000" cy="641281"/>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
        <p:nvSpPr>
          <p:cNvPr id="7" name="Title 8">
            <a:extLst>
              <a:ext uri="{FF2B5EF4-FFF2-40B4-BE49-F238E27FC236}">
                <a16:creationId xmlns:a16="http://schemas.microsoft.com/office/drawing/2014/main" id="{C79F5080-F28E-F44F-9B25-C31F7F3A1F4B}"/>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C7867AF6-A955-C34B-B908-6464AA12DD2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
        <p:nvSpPr>
          <p:cNvPr id="11" name="Title 8">
            <a:extLst>
              <a:ext uri="{FF2B5EF4-FFF2-40B4-BE49-F238E27FC236}">
                <a16:creationId xmlns:a16="http://schemas.microsoft.com/office/drawing/2014/main" id="{C7E383C9-FC2F-DD40-A99B-D1719CB2976F}"/>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A598213-522E-B64C-9CF2-29DA95C5F932}"/>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9" name="Title 8">
            <a:extLst>
              <a:ext uri="{FF2B5EF4-FFF2-40B4-BE49-F238E27FC236}">
                <a16:creationId xmlns:a16="http://schemas.microsoft.com/office/drawing/2014/main" id="{2247765B-C297-9D4C-88A6-DD7AAB3B7E08}"/>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46AA5A77-B4AD-FB4D-9C50-E5814553BF0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988050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
        <p:nvSpPr>
          <p:cNvPr id="9" name="Title 8">
            <a:extLst>
              <a:ext uri="{FF2B5EF4-FFF2-40B4-BE49-F238E27FC236}">
                <a16:creationId xmlns:a16="http://schemas.microsoft.com/office/drawing/2014/main" id="{812F6B4B-1723-1A4C-AF09-F05B8AB2C51D}"/>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F4AA7A69-63DD-8B41-B717-35D96A7976FE}"/>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937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
        <p:nvSpPr>
          <p:cNvPr id="9" name="Title 8">
            <a:extLst>
              <a:ext uri="{FF2B5EF4-FFF2-40B4-BE49-F238E27FC236}">
                <a16:creationId xmlns:a16="http://schemas.microsoft.com/office/drawing/2014/main" id="{071A3A1C-E272-4843-89CE-EDECE6BC73FE}"/>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24402D9-880D-8140-95EC-69FB769CC42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54383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
        <p:nvSpPr>
          <p:cNvPr id="9" name="Title 8">
            <a:extLst>
              <a:ext uri="{FF2B5EF4-FFF2-40B4-BE49-F238E27FC236}">
                <a16:creationId xmlns:a16="http://schemas.microsoft.com/office/drawing/2014/main" id="{CA20B820-D2E2-C848-9E8F-F76BE1FE3980}"/>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3A26D019-3A8C-1B41-B128-5C226876958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84526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
        <p:nvSpPr>
          <p:cNvPr id="9" name="Title 8">
            <a:extLst>
              <a:ext uri="{FF2B5EF4-FFF2-40B4-BE49-F238E27FC236}">
                <a16:creationId xmlns:a16="http://schemas.microsoft.com/office/drawing/2014/main" id="{D4F558B5-645F-6C4B-801D-D20713615862}"/>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29DC9766-3762-D345-9507-0129C70C46C6}"/>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17307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
        <p:nvSpPr>
          <p:cNvPr id="9" name="Title 8">
            <a:extLst>
              <a:ext uri="{FF2B5EF4-FFF2-40B4-BE49-F238E27FC236}">
                <a16:creationId xmlns:a16="http://schemas.microsoft.com/office/drawing/2014/main" id="{D3EFE137-6AA8-5146-BB5B-1B41A5B34CB7}"/>
              </a:ext>
            </a:extLst>
          </p:cNvPr>
          <p:cNvSpPr>
            <a:spLocks noGrp="1"/>
          </p:cNvSpPr>
          <p:nvPr>
            <p:ph type="title"/>
          </p:nvPr>
        </p:nvSpPr>
        <p:spPr>
          <a:xfrm>
            <a:off x="381884" y="419506"/>
            <a:ext cx="3948874" cy="992229"/>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9BF42F2D-F344-4347-A77A-879196FB678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145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C3F17C-0B28-9644-9AC2-BAFCFAAD1C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21E33F04-2D7E-B147-9878-4BF69AE0D5BB}"/>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4932" y="376238"/>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16875"/>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547544"/>
            <a:ext cx="1848464" cy="639366"/>
          </a:xfrm>
          <a:prstGeom prst="rect">
            <a:avLst/>
          </a:prstGeom>
        </p:spPr>
      </p:pic>
    </p:spTree>
    <p:extLst>
      <p:ext uri="{BB962C8B-B14F-4D97-AF65-F5344CB8AC3E}">
        <p14:creationId xmlns:p14="http://schemas.microsoft.com/office/powerpoint/2010/main" val="8224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
        <p:nvSpPr>
          <p:cNvPr id="6" name="Title 8">
            <a:extLst>
              <a:ext uri="{FF2B5EF4-FFF2-40B4-BE49-F238E27FC236}">
                <a16:creationId xmlns:a16="http://schemas.microsoft.com/office/drawing/2014/main" id="{F50896C5-9111-8242-BCE0-7CC0BD50EAD4}"/>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51F6DD38-B279-FA48-AB2C-5722EABCCA23}"/>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56444"/>
          </a:xfrm>
          <a:prstGeom prst="rect">
            <a:avLst/>
          </a:prstGeom>
        </p:spPr>
      </p:pic>
      <p:sp>
        <p:nvSpPr>
          <p:cNvPr id="9" name="Title 8">
            <a:extLst>
              <a:ext uri="{FF2B5EF4-FFF2-40B4-BE49-F238E27FC236}">
                <a16:creationId xmlns:a16="http://schemas.microsoft.com/office/drawing/2014/main" id="{B64715E0-8DEA-FB4F-A337-428CA273AD1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3" name="Text Placeholder 4">
            <a:extLst>
              <a:ext uri="{FF2B5EF4-FFF2-40B4-BE49-F238E27FC236}">
                <a16:creationId xmlns:a16="http://schemas.microsoft.com/office/drawing/2014/main" id="{7DAFEEDC-1B2B-8A47-BF9E-A02A65A5950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5975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
        <p:nvSpPr>
          <p:cNvPr id="6" name="Title 8">
            <a:extLst>
              <a:ext uri="{FF2B5EF4-FFF2-40B4-BE49-F238E27FC236}">
                <a16:creationId xmlns:a16="http://schemas.microsoft.com/office/drawing/2014/main" id="{645BC672-5E5B-4548-A603-8A42D88BE5AC}"/>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80F6BFC-829B-8342-9BB6-B0F938D8371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
        <p:nvSpPr>
          <p:cNvPr id="7" name="Title 8">
            <a:extLst>
              <a:ext uri="{FF2B5EF4-FFF2-40B4-BE49-F238E27FC236}">
                <a16:creationId xmlns:a16="http://schemas.microsoft.com/office/drawing/2014/main" id="{B7887FE3-B843-AB43-8133-90352A56239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E30898AC-7514-D64D-AAAC-3D568569ED99}"/>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
        <p:nvSpPr>
          <p:cNvPr id="7" name="Title 8">
            <a:extLst>
              <a:ext uri="{FF2B5EF4-FFF2-40B4-BE49-F238E27FC236}">
                <a16:creationId xmlns:a16="http://schemas.microsoft.com/office/drawing/2014/main" id="{EEEBB5D8-B3F6-8746-82B9-1A1950962D1B}"/>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60780D3-67D5-A543-9998-77BA20446710}"/>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7" name="Title 8">
            <a:extLst>
              <a:ext uri="{FF2B5EF4-FFF2-40B4-BE49-F238E27FC236}">
                <a16:creationId xmlns:a16="http://schemas.microsoft.com/office/drawing/2014/main" id="{DFD74F92-37B3-394E-B202-29A8A37B31C6}"/>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3E6C43D-9388-3A4D-8A4D-386BB2AE3AF4}"/>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
        <p:nvSpPr>
          <p:cNvPr id="9" name="Title 8">
            <a:extLst>
              <a:ext uri="{FF2B5EF4-FFF2-40B4-BE49-F238E27FC236}">
                <a16:creationId xmlns:a16="http://schemas.microsoft.com/office/drawing/2014/main" id="{F461E885-3D24-3E49-B4F1-F3DFEC9F49E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5566B4F-A041-714E-8C6B-B064CCCCFDF7}"/>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
        <p:nvSpPr>
          <p:cNvPr id="8" name="Title 8">
            <a:extLst>
              <a:ext uri="{FF2B5EF4-FFF2-40B4-BE49-F238E27FC236}">
                <a16:creationId xmlns:a16="http://schemas.microsoft.com/office/drawing/2014/main" id="{6A3B0B07-DCE3-B146-9B6A-3994B003FCF0}"/>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6C92D8F4-96A2-874D-BF99-4E97000C7B61}"/>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
        <p:nvSpPr>
          <p:cNvPr id="8" name="Title 8">
            <a:extLst>
              <a:ext uri="{FF2B5EF4-FFF2-40B4-BE49-F238E27FC236}">
                <a16:creationId xmlns:a16="http://schemas.microsoft.com/office/drawing/2014/main" id="{38858BE2-0703-F94C-AC5A-D375D26FEF69}"/>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131B73F3-BB2F-7649-9898-67A78F7247B8}"/>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5301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
        <p:nvSpPr>
          <p:cNvPr id="7" name="Title 8">
            <a:extLst>
              <a:ext uri="{FF2B5EF4-FFF2-40B4-BE49-F238E27FC236}">
                <a16:creationId xmlns:a16="http://schemas.microsoft.com/office/drawing/2014/main" id="{4643FC5D-68CC-524A-A2AA-180E44A70BE1}"/>
              </a:ext>
            </a:extLst>
          </p:cNvPr>
          <p:cNvSpPr>
            <a:spLocks noGrp="1"/>
          </p:cNvSpPr>
          <p:nvPr>
            <p:ph type="title"/>
          </p:nvPr>
        </p:nvSpPr>
        <p:spPr>
          <a:xfrm>
            <a:off x="381884" y="419506"/>
            <a:ext cx="3948874" cy="992229"/>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4301ADD1-6AF0-EB4D-BFC7-6145C24D2B9A}"/>
              </a:ext>
            </a:extLst>
          </p:cNvPr>
          <p:cNvSpPr>
            <a:spLocks noGrp="1"/>
          </p:cNvSpPr>
          <p:nvPr>
            <p:ph type="body" sz="quarter" idx="11"/>
          </p:nvPr>
        </p:nvSpPr>
        <p:spPr>
          <a:xfrm>
            <a:off x="366942" y="1592032"/>
            <a:ext cx="3963817" cy="2267187"/>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6" name="Picture 5" descr="A view of a city street&#10;&#10;Description automatically generated">
            <a:extLst>
              <a:ext uri="{FF2B5EF4-FFF2-40B4-BE49-F238E27FC236}">
                <a16:creationId xmlns:a16="http://schemas.microsoft.com/office/drawing/2014/main" id="{15875608-8BB1-6048-AF76-04F7E5846BE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06268"/>
            <a:ext cx="1848464" cy="639366"/>
          </a:xfrm>
          <a:prstGeom prst="rect">
            <a:avLst/>
          </a:prstGeom>
        </p:spPr>
      </p:pic>
    </p:spTree>
    <p:extLst>
      <p:ext uri="{BB962C8B-B14F-4D97-AF65-F5344CB8AC3E}">
        <p14:creationId xmlns:p14="http://schemas.microsoft.com/office/powerpoint/2010/main" val="13840149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4" y="306183"/>
            <a:ext cx="8426450" cy="48538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hasCustomPrompt="1"/>
          </p:nvPr>
        </p:nvSpPr>
        <p:spPr>
          <a:xfrm>
            <a:off x="358773" y="912959"/>
            <a:ext cx="8426449" cy="1382278"/>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2959288708"/>
              </p:ext>
            </p:extLst>
          </p:nvPr>
        </p:nvGraphicFramePr>
        <p:xfrm>
          <a:off x="358774" y="2422923"/>
          <a:ext cx="8426448" cy="2171700"/>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251460">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24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dirty="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page with image behi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ACB46-9687-E74A-B89B-5B464F6BF21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9" name="Title 8"/>
          <p:cNvSpPr>
            <a:spLocks noGrp="1"/>
          </p:cNvSpPr>
          <p:nvPr>
            <p:ph type="title" hasCustomPrompt="1"/>
          </p:nvPr>
        </p:nvSpPr>
        <p:spPr>
          <a:xfrm>
            <a:off x="358775" y="385420"/>
            <a:ext cx="8430293" cy="531455"/>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995844"/>
            <a:ext cx="8430293" cy="531455"/>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672578"/>
            <a:ext cx="1848464" cy="639366"/>
          </a:xfrm>
          <a:prstGeom prst="rect">
            <a:avLst/>
          </a:prstGeom>
        </p:spPr>
      </p:pic>
    </p:spTree>
    <p:extLst>
      <p:ext uri="{BB962C8B-B14F-4D97-AF65-F5344CB8AC3E}">
        <p14:creationId xmlns:p14="http://schemas.microsoft.com/office/powerpoint/2010/main" val="4185123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51435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005617"/>
            <a:ext cx="4213226" cy="912913"/>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2009968"/>
            <a:ext cx="4213226" cy="874164"/>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6" name="Picture 5">
            <a:extLst>
              <a:ext uri="{FF2B5EF4-FFF2-40B4-BE49-F238E27FC236}">
                <a16:creationId xmlns:a16="http://schemas.microsoft.com/office/drawing/2014/main" id="{59B6A18F-DE85-124C-AECB-C9D912D355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98660" y="3133532"/>
            <a:ext cx="1848464" cy="639366"/>
          </a:xfrm>
          <a:prstGeom prst="rect">
            <a:avLst/>
          </a:prstGeom>
        </p:spPr>
      </p:pic>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5" y="1040583"/>
            <a:ext cx="4589253" cy="287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24" r:id="rId6"/>
    <p:sldLayoutId id="2147483825" r:id="rId7"/>
    <p:sldLayoutId id="2147483826" r:id="rId8"/>
    <p:sldLayoutId id="2147483755" r:id="rId9"/>
    <p:sldLayoutId id="2147483836" r:id="rId10"/>
    <p:sldLayoutId id="2147483828" r:id="rId11"/>
    <p:sldLayoutId id="2147483829" r:id="rId12"/>
    <p:sldLayoutId id="2147483837" r:id="rId13"/>
    <p:sldLayoutId id="2147483838" r:id="rId14"/>
    <p:sldLayoutId id="2147483839" r:id="rId15"/>
    <p:sldLayoutId id="2147483840" r:id="rId16"/>
    <p:sldLayoutId id="2147483841" r:id="rId17"/>
    <p:sldLayoutId id="2147483842" r:id="rId18"/>
    <p:sldLayoutId id="2147483843" r:id="rId19"/>
    <p:sldLayoutId id="2147483772" r:id="rId20"/>
    <p:sldLayoutId id="2147483844" r:id="rId21"/>
    <p:sldLayoutId id="2147483738" r:id="rId22"/>
    <p:sldLayoutId id="2147483758" r:id="rId23"/>
    <p:sldLayoutId id="2147483756" r:id="rId24"/>
    <p:sldLayoutId id="2147483765" r:id="rId25"/>
    <p:sldLayoutId id="2147483766" r:id="rId26"/>
    <p:sldLayoutId id="2147483761" r:id="rId27"/>
    <p:sldLayoutId id="2147483739" r:id="rId28"/>
    <p:sldLayoutId id="2147483740" r:id="rId29"/>
    <p:sldLayoutId id="2147483767" r:id="rId30"/>
    <p:sldLayoutId id="2147483741" r:id="rId31"/>
    <p:sldLayoutId id="2147483815" r:id="rId32"/>
    <p:sldLayoutId id="2147483743" r:id="rId33"/>
    <p:sldLayoutId id="2147483760" r:id="rId34"/>
    <p:sldLayoutId id="2147483768" r:id="rId35"/>
    <p:sldLayoutId id="2147483744" r:id="rId36"/>
    <p:sldLayoutId id="2147483769" r:id="rId37"/>
    <p:sldLayoutId id="2147483770" r:id="rId38"/>
    <p:sldLayoutId id="2147483776" r:id="rId39"/>
    <p:sldLayoutId id="2147483746" r:id="rId40"/>
    <p:sldLayoutId id="2147483729" r:id="rId41"/>
    <p:sldLayoutId id="2147483730" r:id="rId42"/>
    <p:sldLayoutId id="2147483747" r:id="rId43"/>
    <p:sldLayoutId id="2147483774" r:id="rId44"/>
    <p:sldLayoutId id="2147483775" r:id="rId45"/>
    <p:sldLayoutId id="2147483773" r:id="rId46"/>
    <p:sldLayoutId id="2147483736" r:id="rId47"/>
    <p:sldLayoutId id="2147483748" r:id="rId48"/>
    <p:sldLayoutId id="2147483749" r:id="rId49"/>
    <p:sldLayoutId id="2147483757" r:id="rId50"/>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7" userDrawn="1">
          <p15:clr>
            <a:srgbClr val="F26B43"/>
          </p15:clr>
        </p15:guide>
        <p15:guide id="2" pos="226" userDrawn="1">
          <p15:clr>
            <a:srgbClr val="F26B43"/>
          </p15:clr>
        </p15:guide>
        <p15:guide id="3" pos="5534" userDrawn="1">
          <p15:clr>
            <a:srgbClr val="F26B43"/>
          </p15:clr>
        </p15:guide>
        <p15:guide id="4"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D3BE-FAB4-7349-952E-1C3B2E48389E}"/>
              </a:ext>
            </a:extLst>
          </p:cNvPr>
          <p:cNvSpPr>
            <a:spLocks noGrp="1"/>
          </p:cNvSpPr>
          <p:nvPr>
            <p:ph type="title"/>
          </p:nvPr>
        </p:nvSpPr>
        <p:spPr/>
        <p:txBody>
          <a:bodyPr/>
          <a:lstStyle/>
          <a:p>
            <a:r>
              <a:rPr lang="en-US" dirty="0"/>
              <a:t>A linear modelling exploration of AFL scores</a:t>
            </a:r>
          </a:p>
        </p:txBody>
      </p:sp>
      <p:sp>
        <p:nvSpPr>
          <p:cNvPr id="3" name="Text Placeholder 2">
            <a:extLst>
              <a:ext uri="{FF2B5EF4-FFF2-40B4-BE49-F238E27FC236}">
                <a16:creationId xmlns:a16="http://schemas.microsoft.com/office/drawing/2014/main" id="{5C069DE4-5576-304C-AD25-6660A603D669}"/>
              </a:ext>
            </a:extLst>
          </p:cNvPr>
          <p:cNvSpPr>
            <a:spLocks noGrp="1"/>
          </p:cNvSpPr>
          <p:nvPr>
            <p:ph type="body" sz="quarter" idx="13"/>
          </p:nvPr>
        </p:nvSpPr>
        <p:spPr/>
        <p:txBody>
          <a:bodyPr/>
          <a:lstStyle/>
          <a:p>
            <a:r>
              <a:rPr lang="en-US" dirty="0"/>
              <a:t>Trent Henderson | 20 May 2021</a:t>
            </a:r>
          </a:p>
          <a:p>
            <a:r>
              <a:rPr lang="en-US" dirty="0"/>
              <a:t>OLET5608</a:t>
            </a:r>
          </a:p>
        </p:txBody>
      </p:sp>
    </p:spTree>
    <p:extLst>
      <p:ext uri="{BB962C8B-B14F-4D97-AF65-F5344CB8AC3E}">
        <p14:creationId xmlns:p14="http://schemas.microsoft.com/office/powerpoint/2010/main" val="146412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88AF5-EA8E-0744-A8E4-66894A279C02}"/>
              </a:ext>
            </a:extLst>
          </p:cNvPr>
          <p:cNvSpPr>
            <a:spLocks noGrp="1"/>
          </p:cNvSpPr>
          <p:nvPr>
            <p:ph type="title"/>
          </p:nvPr>
        </p:nvSpPr>
        <p:spPr/>
        <p:txBody>
          <a:bodyPr/>
          <a:lstStyle/>
          <a:p>
            <a:r>
              <a:rPr lang="en-US" dirty="0"/>
              <a:t>A subset of game metrics can predict total scores</a:t>
            </a:r>
          </a:p>
        </p:txBody>
      </p:sp>
      <p:sp>
        <p:nvSpPr>
          <p:cNvPr id="8" name="Content Placeholder 7">
            <a:extLst>
              <a:ext uri="{FF2B5EF4-FFF2-40B4-BE49-F238E27FC236}">
                <a16:creationId xmlns:a16="http://schemas.microsoft.com/office/drawing/2014/main" id="{8FB299C3-36FF-784E-878B-4C60BA80888D}"/>
              </a:ext>
            </a:extLst>
          </p:cNvPr>
          <p:cNvSpPr>
            <a:spLocks noGrp="1"/>
          </p:cNvSpPr>
          <p:nvPr>
            <p:ph sz="half" idx="14"/>
          </p:nvPr>
        </p:nvSpPr>
        <p:spPr/>
        <p:txBody>
          <a:bodyPr>
            <a:normAutofit fontScale="92500" lnSpcReduction="10000"/>
          </a:bodyPr>
          <a:lstStyle/>
          <a:p>
            <a:r>
              <a:rPr lang="en-US" sz="2000" b="0" dirty="0"/>
              <a:t>Prior to robust estimators, </a:t>
            </a:r>
            <a:r>
              <a:rPr lang="en-US" sz="2000" b="0" i="1" dirty="0"/>
              <a:t>contested possessions </a:t>
            </a:r>
            <a:r>
              <a:rPr lang="en-US" sz="2000" b="0" dirty="0"/>
              <a:t>was much more significant</a:t>
            </a:r>
          </a:p>
          <a:p>
            <a:r>
              <a:rPr lang="en-US" sz="2000" b="0" dirty="0"/>
              <a:t>Increases in </a:t>
            </a:r>
            <a:r>
              <a:rPr lang="en-US" sz="2000" b="0" i="1" dirty="0"/>
              <a:t>tackles</a:t>
            </a:r>
            <a:r>
              <a:rPr lang="en-US" sz="2000" b="0" dirty="0"/>
              <a:t> and unforced errors (</a:t>
            </a:r>
            <a:r>
              <a:rPr lang="en-US" sz="2000" b="0" i="1" dirty="0"/>
              <a:t>clangers</a:t>
            </a:r>
            <a:r>
              <a:rPr lang="en-US" sz="2000" b="0" dirty="0"/>
              <a:t>) is associated with decreases in total score</a:t>
            </a:r>
          </a:p>
          <a:p>
            <a:r>
              <a:rPr lang="en-AU" sz="2000" b="0" dirty="0"/>
              <a:t>The positive coefficient of </a:t>
            </a:r>
            <a:r>
              <a:rPr lang="en-AU" sz="2000" b="0" i="1" dirty="0"/>
              <a:t>clearances</a:t>
            </a:r>
            <a:r>
              <a:rPr lang="en-AU" sz="2000" b="0" dirty="0"/>
              <a:t> is surprising given its defensive attribution</a:t>
            </a:r>
          </a:p>
          <a:p>
            <a:r>
              <a:rPr lang="en-AU" sz="2000" b="0" dirty="0"/>
              <a:t>The strong positive coefficient for </a:t>
            </a:r>
            <a:r>
              <a:rPr lang="en-AU" sz="2000" b="0" i="1" dirty="0"/>
              <a:t>marks inside 50</a:t>
            </a:r>
            <a:r>
              <a:rPr lang="en-AU" sz="2000" b="0" dirty="0"/>
              <a:t> makes sense given that these lead to controlled “set shot” attempts at goal</a:t>
            </a:r>
          </a:p>
        </p:txBody>
      </p:sp>
      <p:pic>
        <p:nvPicPr>
          <p:cNvPr id="3" name="Picture 2">
            <a:extLst>
              <a:ext uri="{FF2B5EF4-FFF2-40B4-BE49-F238E27FC236}">
                <a16:creationId xmlns:a16="http://schemas.microsoft.com/office/drawing/2014/main" id="{9ACA8657-1848-E04B-82A7-00BD327A3CC7}"/>
              </a:ext>
            </a:extLst>
          </p:cNvPr>
          <p:cNvPicPr>
            <a:picLocks noChangeAspect="1"/>
          </p:cNvPicPr>
          <p:nvPr/>
        </p:nvPicPr>
        <p:blipFill>
          <a:blip r:embed="rId2"/>
          <a:srcRect/>
          <a:stretch/>
        </p:blipFill>
        <p:spPr>
          <a:xfrm>
            <a:off x="358775" y="1019944"/>
            <a:ext cx="4038600" cy="3394472"/>
          </a:xfrm>
          <a:prstGeom prst="rect">
            <a:avLst/>
          </a:prstGeom>
        </p:spPr>
      </p:pic>
    </p:spTree>
    <p:extLst>
      <p:ext uri="{BB962C8B-B14F-4D97-AF65-F5344CB8AC3E}">
        <p14:creationId xmlns:p14="http://schemas.microsoft.com/office/powerpoint/2010/main" val="425601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DC3012-F548-574D-9B1D-8F491017D988}"/>
              </a:ext>
            </a:extLst>
          </p:cNvPr>
          <p:cNvSpPr>
            <a:spLocks noGrp="1"/>
          </p:cNvSpPr>
          <p:nvPr>
            <p:ph type="title"/>
          </p:nvPr>
        </p:nvSpPr>
        <p:spPr/>
        <p:txBody>
          <a:bodyPr/>
          <a:lstStyle/>
          <a:p>
            <a:r>
              <a:rPr lang="en-US" dirty="0"/>
              <a:t>The analysis was taken further using GAMs</a:t>
            </a:r>
          </a:p>
        </p:txBody>
      </p:sp>
      <p:pic>
        <p:nvPicPr>
          <p:cNvPr id="10" name="Content Placeholder 9">
            <a:extLst>
              <a:ext uri="{FF2B5EF4-FFF2-40B4-BE49-F238E27FC236}">
                <a16:creationId xmlns:a16="http://schemas.microsoft.com/office/drawing/2014/main" id="{7F76A46D-EF8F-4142-AF13-14BD748E4809}"/>
              </a:ext>
            </a:extLst>
          </p:cNvPr>
          <p:cNvPicPr>
            <a:picLocks noGrp="1" noChangeAspect="1"/>
          </p:cNvPicPr>
          <p:nvPr>
            <p:ph sz="half" idx="10"/>
          </p:nvPr>
        </p:nvPicPr>
        <p:blipFill>
          <a:blip r:embed="rId2"/>
          <a:srcRect/>
          <a:stretch/>
        </p:blipFill>
        <p:spPr>
          <a:xfrm>
            <a:off x="358775" y="1019944"/>
            <a:ext cx="4038600" cy="3394472"/>
          </a:xfrm>
        </p:spPr>
      </p:pic>
      <p:pic>
        <p:nvPicPr>
          <p:cNvPr id="12" name="Content Placeholder 11">
            <a:extLst>
              <a:ext uri="{FF2B5EF4-FFF2-40B4-BE49-F238E27FC236}">
                <a16:creationId xmlns:a16="http://schemas.microsoft.com/office/drawing/2014/main" id="{371CC7AC-1392-7B4A-A3A7-65A16AE627BB}"/>
              </a:ext>
            </a:extLst>
          </p:cNvPr>
          <p:cNvPicPr>
            <a:picLocks noGrp="1" noChangeAspect="1"/>
          </p:cNvPicPr>
          <p:nvPr>
            <p:ph sz="half" idx="11"/>
          </p:nvPr>
        </p:nvPicPr>
        <p:blipFill>
          <a:blip r:embed="rId3"/>
          <a:srcRect/>
          <a:stretch/>
        </p:blipFill>
        <p:spPr>
          <a:xfrm>
            <a:off x="4746625" y="1019944"/>
            <a:ext cx="4038600" cy="3394472"/>
          </a:xfrm>
        </p:spPr>
      </p:pic>
    </p:spTree>
    <p:extLst>
      <p:ext uri="{BB962C8B-B14F-4D97-AF65-F5344CB8AC3E}">
        <p14:creationId xmlns:p14="http://schemas.microsoft.com/office/powerpoint/2010/main" val="35722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B7D90-8BBE-ED41-8893-FE41EBD91315}"/>
              </a:ext>
            </a:extLst>
          </p:cNvPr>
          <p:cNvSpPr>
            <a:spLocks noGrp="1"/>
          </p:cNvSpPr>
          <p:nvPr>
            <p:ph type="title"/>
          </p:nvPr>
        </p:nvSpPr>
        <p:spPr/>
        <p:txBody>
          <a:bodyPr/>
          <a:lstStyle/>
          <a:p>
            <a:r>
              <a:rPr lang="en-US" dirty="0"/>
              <a:t>A set of implications and limitations were noted</a:t>
            </a:r>
          </a:p>
        </p:txBody>
      </p:sp>
      <p:sp>
        <p:nvSpPr>
          <p:cNvPr id="5" name="Content Placeholder 4">
            <a:extLst>
              <a:ext uri="{FF2B5EF4-FFF2-40B4-BE49-F238E27FC236}">
                <a16:creationId xmlns:a16="http://schemas.microsoft.com/office/drawing/2014/main" id="{5D5654A0-2330-EA41-B583-42C398866F4B}"/>
              </a:ext>
            </a:extLst>
          </p:cNvPr>
          <p:cNvSpPr>
            <a:spLocks noGrp="1"/>
          </p:cNvSpPr>
          <p:nvPr>
            <p:ph sz="half" idx="10"/>
          </p:nvPr>
        </p:nvSpPr>
        <p:spPr>
          <a:xfrm>
            <a:off x="358775" y="1019944"/>
            <a:ext cx="4038600" cy="3642366"/>
          </a:xfrm>
        </p:spPr>
        <p:txBody>
          <a:bodyPr/>
          <a:lstStyle/>
          <a:p>
            <a:pPr marL="0" indent="0">
              <a:buNone/>
            </a:pPr>
            <a:r>
              <a:rPr lang="en-US" dirty="0"/>
              <a:t>Implications for AFL teams</a:t>
            </a:r>
          </a:p>
          <a:p>
            <a:r>
              <a:rPr lang="en-AU" sz="1500" dirty="0"/>
              <a:t>Teams should understand their potential to generate opportunities and marks inside 50</a:t>
            </a:r>
          </a:p>
          <a:p>
            <a:r>
              <a:rPr lang="en-AU" sz="1500" dirty="0"/>
              <a:t>Teams should develop strong strategies for producing efficient and effective clearances</a:t>
            </a:r>
          </a:p>
          <a:p>
            <a:r>
              <a:rPr lang="en-AU" sz="1500" dirty="0"/>
              <a:t>Teams should be wary of negative coefficients and a causal interpretation</a:t>
            </a:r>
          </a:p>
          <a:p>
            <a:pPr lvl="1"/>
            <a:r>
              <a:rPr lang="en-AU" sz="1500" dirty="0"/>
              <a:t>Tackling less doesn’t necessarily lead to higher scores. The negative relationship may indicate teams who score more are either more defensively efficient or simply spend more time attacking</a:t>
            </a:r>
          </a:p>
        </p:txBody>
      </p:sp>
      <p:sp>
        <p:nvSpPr>
          <p:cNvPr id="6" name="Content Placeholder 5">
            <a:extLst>
              <a:ext uri="{FF2B5EF4-FFF2-40B4-BE49-F238E27FC236}">
                <a16:creationId xmlns:a16="http://schemas.microsoft.com/office/drawing/2014/main" id="{A87AE20F-3DB7-6E46-8A41-E5A81BC8A226}"/>
              </a:ext>
            </a:extLst>
          </p:cNvPr>
          <p:cNvSpPr>
            <a:spLocks noGrp="1"/>
          </p:cNvSpPr>
          <p:nvPr>
            <p:ph sz="half" idx="11"/>
          </p:nvPr>
        </p:nvSpPr>
        <p:spPr>
          <a:xfrm>
            <a:off x="4746625" y="1019943"/>
            <a:ext cx="4038600" cy="3642367"/>
          </a:xfrm>
        </p:spPr>
        <p:txBody>
          <a:bodyPr>
            <a:normAutofit fontScale="85000" lnSpcReduction="20000"/>
          </a:bodyPr>
          <a:lstStyle/>
          <a:p>
            <a:pPr marL="0" indent="0">
              <a:lnSpc>
                <a:spcPct val="120000"/>
              </a:lnSpc>
              <a:buNone/>
            </a:pPr>
            <a:r>
              <a:rPr lang="en-US" sz="2600" dirty="0"/>
              <a:t>Limitations and remediations</a:t>
            </a:r>
          </a:p>
          <a:p>
            <a:r>
              <a:rPr lang="en-AU" sz="1800" dirty="0"/>
              <a:t>Not all variables in the available dataset were explored</a:t>
            </a:r>
          </a:p>
          <a:p>
            <a:pPr lvl="1"/>
            <a:r>
              <a:rPr lang="en-AU" sz="1800" dirty="0"/>
              <a:t>Prior knowledge was used to select a subset of interest. Future research should examine all variables through a variable selection lens</a:t>
            </a:r>
          </a:p>
          <a:p>
            <a:r>
              <a:rPr lang="en-AU" sz="1800" dirty="0"/>
              <a:t>The accuracy of the available datasets is likely very high, but there is no confirmation</a:t>
            </a:r>
          </a:p>
          <a:p>
            <a:r>
              <a:rPr lang="en-AU" sz="1800" dirty="0"/>
              <a:t>It remains unclear whether an ordinary least squares approach is optimal</a:t>
            </a:r>
          </a:p>
          <a:p>
            <a:pPr lvl="1"/>
            <a:r>
              <a:rPr lang="en-AU" sz="1800" dirty="0"/>
              <a:t>A GAM yielded superior model fit at a lower AIC</a:t>
            </a:r>
          </a:p>
          <a:p>
            <a:r>
              <a:rPr lang="en-AU" sz="1800" dirty="0"/>
              <a:t>Total score is an integer count and may be better modelled through Poisson or Negative Binomial generalised linear models if prediction is of interest</a:t>
            </a:r>
          </a:p>
        </p:txBody>
      </p:sp>
    </p:spTree>
    <p:extLst>
      <p:ext uri="{BB962C8B-B14F-4D97-AF65-F5344CB8AC3E}">
        <p14:creationId xmlns:p14="http://schemas.microsoft.com/office/powerpoint/2010/main" val="117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E997EE-C21F-4531-959E-4A54DE084197}"/>
              </a:ext>
            </a:extLst>
          </p:cNvPr>
          <p:cNvSpPr>
            <a:spLocks noGrp="1"/>
          </p:cNvSpPr>
          <p:nvPr>
            <p:ph type="body" sz="quarter" idx="10"/>
          </p:nvPr>
        </p:nvSpPr>
        <p:spPr/>
        <p:txBody>
          <a:bodyPr/>
          <a:lstStyle/>
          <a:p>
            <a:r>
              <a:rPr lang="en-AU" dirty="0"/>
              <a:t>Questions?</a:t>
            </a:r>
          </a:p>
        </p:txBody>
      </p:sp>
    </p:spTree>
    <p:extLst>
      <p:ext uri="{BB962C8B-B14F-4D97-AF65-F5344CB8AC3E}">
        <p14:creationId xmlns:p14="http://schemas.microsoft.com/office/powerpoint/2010/main" val="29338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F034DC4-DBD9-44A7-8701-5A43664659C5}"/>
              </a:ext>
            </a:extLst>
          </p:cNvPr>
          <p:cNvSpPr>
            <a:spLocks noGrp="1"/>
          </p:cNvSpPr>
          <p:nvPr>
            <p:ph idx="1"/>
          </p:nvPr>
        </p:nvSpPr>
        <p:spPr/>
        <p:txBody>
          <a:bodyPr/>
          <a:lstStyle/>
          <a:p>
            <a:pPr marL="457200" indent="-457200">
              <a:buFont typeface="+mj-lt"/>
              <a:buAutoNum type="arabicPeriod"/>
            </a:pPr>
            <a:r>
              <a:rPr lang="en-AU" dirty="0"/>
              <a:t>Motivation for the current analysis</a:t>
            </a:r>
          </a:p>
          <a:p>
            <a:pPr marL="457200" indent="-457200">
              <a:buFont typeface="+mj-lt"/>
              <a:buAutoNum type="arabicPeriod"/>
            </a:pPr>
            <a:r>
              <a:rPr lang="en-AU" dirty="0"/>
              <a:t>Available data and reputability of sources</a:t>
            </a:r>
          </a:p>
          <a:p>
            <a:pPr marL="457200" indent="-457200">
              <a:buFont typeface="+mj-lt"/>
              <a:buAutoNum type="arabicPeriod"/>
            </a:pPr>
            <a:r>
              <a:rPr lang="en-AU" dirty="0"/>
              <a:t>Analytical approach and appropriateness of linear modelling</a:t>
            </a:r>
          </a:p>
          <a:p>
            <a:pPr marL="457200" indent="-457200">
              <a:buFont typeface="+mj-lt"/>
              <a:buAutoNum type="arabicPeriod"/>
            </a:pPr>
            <a:r>
              <a:rPr lang="en-AU" dirty="0"/>
              <a:t>Results and model comparisons</a:t>
            </a:r>
          </a:p>
          <a:p>
            <a:pPr marL="457200" indent="-457200">
              <a:buFont typeface="+mj-lt"/>
              <a:buAutoNum type="arabicPeriod"/>
            </a:pPr>
            <a:r>
              <a:rPr lang="en-AU" dirty="0"/>
              <a:t>Implications for AFL teams and limitations/remediations for future analysis</a:t>
            </a:r>
          </a:p>
        </p:txBody>
      </p:sp>
      <p:sp>
        <p:nvSpPr>
          <p:cNvPr id="6" name="Title 5">
            <a:extLst>
              <a:ext uri="{FF2B5EF4-FFF2-40B4-BE49-F238E27FC236}">
                <a16:creationId xmlns:a16="http://schemas.microsoft.com/office/drawing/2014/main" id="{5A0A0AFA-0C22-4B2B-A17F-9DF26D5CF74D}"/>
              </a:ext>
            </a:extLst>
          </p:cNvPr>
          <p:cNvSpPr>
            <a:spLocks noGrp="1"/>
          </p:cNvSpPr>
          <p:nvPr>
            <p:ph type="title"/>
          </p:nvPr>
        </p:nvSpPr>
        <p:spPr/>
        <p:txBody>
          <a:bodyPr/>
          <a:lstStyle/>
          <a:p>
            <a:r>
              <a:rPr lang="en-AU" dirty="0"/>
              <a:t>Structure of the talk</a:t>
            </a:r>
          </a:p>
        </p:txBody>
      </p:sp>
    </p:spTree>
    <p:extLst>
      <p:ext uri="{BB962C8B-B14F-4D97-AF65-F5344CB8AC3E}">
        <p14:creationId xmlns:p14="http://schemas.microsoft.com/office/powerpoint/2010/main" val="23595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AFL is a highly popular sport with a lack of rigour</a:t>
            </a:r>
          </a:p>
        </p:txBody>
      </p:sp>
      <p:sp>
        <p:nvSpPr>
          <p:cNvPr id="4" name="Content Placeholder 3">
            <a:extLst>
              <a:ext uri="{FF2B5EF4-FFF2-40B4-BE49-F238E27FC236}">
                <a16:creationId xmlns:a16="http://schemas.microsoft.com/office/drawing/2014/main" id="{6A797D97-DA75-7B4C-9A9F-50DFB5C6FA55}"/>
              </a:ext>
            </a:extLst>
          </p:cNvPr>
          <p:cNvSpPr>
            <a:spLocks noGrp="1"/>
          </p:cNvSpPr>
          <p:nvPr>
            <p:ph sz="half" idx="10"/>
          </p:nvPr>
        </p:nvSpPr>
        <p:spPr/>
        <p:txBody>
          <a:bodyPr>
            <a:normAutofit fontScale="92500" lnSpcReduction="10000"/>
          </a:bodyPr>
          <a:lstStyle/>
          <a:p>
            <a:r>
              <a:rPr lang="en-US" b="0" dirty="0"/>
              <a:t>Annual memberships for some clubs exceed 100,000</a:t>
            </a:r>
          </a:p>
          <a:p>
            <a:r>
              <a:rPr lang="en-US" b="0" dirty="0"/>
              <a:t>Weekly match attendance is consistently in tens of thousands</a:t>
            </a:r>
          </a:p>
          <a:p>
            <a:r>
              <a:rPr lang="en-US" b="0" dirty="0"/>
              <a:t>Multiple “analysis” talk shows exist for AFL but mostly focus on discussion of high-level numbers</a:t>
            </a:r>
          </a:p>
          <a:p>
            <a:r>
              <a:rPr lang="en-US" b="0" dirty="0"/>
              <a:t>Sophisticated analysis of sport exists overseas - </a:t>
            </a:r>
            <a:r>
              <a:rPr lang="en-US" b="0" i="1" dirty="0"/>
              <a:t>can this be brought to Australia?</a:t>
            </a:r>
          </a:p>
        </p:txBody>
      </p:sp>
      <p:sp>
        <p:nvSpPr>
          <p:cNvPr id="8" name="Content Placeholder 5">
            <a:extLst>
              <a:ext uri="{FF2B5EF4-FFF2-40B4-BE49-F238E27FC236}">
                <a16:creationId xmlns:a16="http://schemas.microsoft.com/office/drawing/2014/main" id="{85B0B487-37D1-E442-A648-C724209D2AF4}"/>
              </a:ext>
            </a:extLst>
          </p:cNvPr>
          <p:cNvSpPr txBox="1">
            <a:spLocks/>
          </p:cNvSpPr>
          <p:nvPr/>
        </p:nvSpPr>
        <p:spPr bwMode="auto">
          <a:xfrm>
            <a:off x="4746625" y="1019944"/>
            <a:ext cx="4038600" cy="4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24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35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Font typeface="Lucida Grande" charset="0"/>
              <a:buNone/>
            </a:pPr>
            <a:r>
              <a:rPr lang="en-US" dirty="0"/>
              <a:t>Some </a:t>
            </a:r>
            <a:r>
              <a:rPr lang="en-US" i="1" dirty="0"/>
              <a:t>FiveThirtyEight</a:t>
            </a:r>
            <a:r>
              <a:rPr lang="en-US" dirty="0"/>
              <a:t> examples</a:t>
            </a:r>
          </a:p>
        </p:txBody>
      </p:sp>
      <p:pic>
        <p:nvPicPr>
          <p:cNvPr id="9" name="Picture 8">
            <a:extLst>
              <a:ext uri="{FF2B5EF4-FFF2-40B4-BE49-F238E27FC236}">
                <a16:creationId xmlns:a16="http://schemas.microsoft.com/office/drawing/2014/main" id="{FABE9E31-4763-5140-B7AF-3538D60F28EA}"/>
              </a:ext>
            </a:extLst>
          </p:cNvPr>
          <p:cNvPicPr>
            <a:picLocks noChangeAspect="1"/>
          </p:cNvPicPr>
          <p:nvPr/>
        </p:nvPicPr>
        <p:blipFill>
          <a:blip r:embed="rId2"/>
          <a:stretch>
            <a:fillRect/>
          </a:stretch>
        </p:blipFill>
        <p:spPr>
          <a:xfrm>
            <a:off x="4866967" y="1497602"/>
            <a:ext cx="3763789" cy="1564164"/>
          </a:xfrm>
          <a:prstGeom prst="rect">
            <a:avLst/>
          </a:prstGeom>
        </p:spPr>
      </p:pic>
      <p:pic>
        <p:nvPicPr>
          <p:cNvPr id="11" name="Picture 10">
            <a:extLst>
              <a:ext uri="{FF2B5EF4-FFF2-40B4-BE49-F238E27FC236}">
                <a16:creationId xmlns:a16="http://schemas.microsoft.com/office/drawing/2014/main" id="{E9ADB4FA-DB0F-F745-B07D-739F92D6D3BF}"/>
              </a:ext>
            </a:extLst>
          </p:cNvPr>
          <p:cNvPicPr>
            <a:picLocks noChangeAspect="1"/>
          </p:cNvPicPr>
          <p:nvPr/>
        </p:nvPicPr>
        <p:blipFill>
          <a:blip r:embed="rId3"/>
          <a:stretch>
            <a:fillRect/>
          </a:stretch>
        </p:blipFill>
        <p:spPr>
          <a:xfrm>
            <a:off x="4866967" y="3147213"/>
            <a:ext cx="3763789" cy="1480738"/>
          </a:xfrm>
          <a:prstGeom prst="rect">
            <a:avLst/>
          </a:prstGeom>
        </p:spPr>
      </p:pic>
    </p:spTree>
    <p:extLst>
      <p:ext uri="{BB962C8B-B14F-4D97-AF65-F5344CB8AC3E}">
        <p14:creationId xmlns:p14="http://schemas.microsoft.com/office/powerpoint/2010/main" val="14533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Open-source work has made data readily available</a:t>
            </a:r>
          </a:p>
        </p:txBody>
      </p:sp>
      <p:sp>
        <p:nvSpPr>
          <p:cNvPr id="5" name="Content Placeholder 4">
            <a:extLst>
              <a:ext uri="{FF2B5EF4-FFF2-40B4-BE49-F238E27FC236}">
                <a16:creationId xmlns:a16="http://schemas.microsoft.com/office/drawing/2014/main" id="{70A97823-A0D8-8347-8878-728A8FC49996}"/>
              </a:ext>
            </a:extLst>
          </p:cNvPr>
          <p:cNvSpPr>
            <a:spLocks noGrp="1"/>
          </p:cNvSpPr>
          <p:nvPr>
            <p:ph sz="half" idx="10"/>
          </p:nvPr>
        </p:nvSpPr>
        <p:spPr/>
        <p:txBody>
          <a:bodyPr>
            <a:normAutofit/>
          </a:bodyPr>
          <a:lstStyle/>
          <a:p>
            <a:pPr marL="0" indent="0">
              <a:buNone/>
            </a:pPr>
            <a:r>
              <a:rPr lang="en-US" dirty="0"/>
              <a:t>Data sources</a:t>
            </a:r>
          </a:p>
          <a:p>
            <a:r>
              <a:rPr lang="en-US" b="0" dirty="0">
                <a:latin typeface="Consolas" panose="020B0609020204030204" pitchFamily="49" charset="0"/>
                <a:cs typeface="Consolas" panose="020B0609020204030204" pitchFamily="49" charset="0"/>
              </a:rPr>
              <a:t>fitzRoy</a:t>
            </a:r>
            <a:r>
              <a:rPr lang="en-US" b="0" dirty="0"/>
              <a:t> R package</a:t>
            </a:r>
          </a:p>
          <a:p>
            <a:pPr lvl="1"/>
            <a:r>
              <a:rPr lang="en-US" dirty="0"/>
              <a:t>API that automatically webscrapes player-match-level statistics from a range of official and unofficial sources</a:t>
            </a:r>
            <a:endParaRPr lang="en-US" b="0" dirty="0">
              <a:latin typeface="Consolas" panose="020B0609020204030204" pitchFamily="49" charset="0"/>
              <a:cs typeface="Consolas" panose="020B0609020204030204" pitchFamily="49" charset="0"/>
            </a:endParaRPr>
          </a:p>
          <a:p>
            <a:r>
              <a:rPr lang="en-US" b="0" i="1" dirty="0">
                <a:latin typeface="+mn-lt"/>
                <a:cs typeface="Consolas" panose="020B0609020204030204" pitchFamily="49" charset="0"/>
              </a:rPr>
              <a:t>N </a:t>
            </a:r>
            <a:r>
              <a:rPr lang="en-US" b="0" dirty="0">
                <a:latin typeface="+mn-lt"/>
                <a:cs typeface="Consolas" panose="020B0609020204030204" pitchFamily="49" charset="0"/>
              </a:rPr>
              <a:t>= 5,652 (2005-2019)</a:t>
            </a:r>
          </a:p>
        </p:txBody>
      </p:sp>
      <p:sp>
        <p:nvSpPr>
          <p:cNvPr id="6" name="Content Placeholder 5">
            <a:extLst>
              <a:ext uri="{FF2B5EF4-FFF2-40B4-BE49-F238E27FC236}">
                <a16:creationId xmlns:a16="http://schemas.microsoft.com/office/drawing/2014/main" id="{376B516C-708B-3247-AF97-0D4CC39CD9D6}"/>
              </a:ext>
            </a:extLst>
          </p:cNvPr>
          <p:cNvSpPr>
            <a:spLocks noGrp="1"/>
          </p:cNvSpPr>
          <p:nvPr>
            <p:ph sz="half" idx="11"/>
          </p:nvPr>
        </p:nvSpPr>
        <p:spPr/>
        <p:txBody>
          <a:bodyPr>
            <a:normAutofit/>
          </a:bodyPr>
          <a:lstStyle/>
          <a:p>
            <a:pPr marL="0" indent="0">
              <a:buNone/>
            </a:pPr>
            <a:r>
              <a:rPr lang="en-US" dirty="0"/>
              <a:t>Variables retained</a:t>
            </a:r>
          </a:p>
          <a:p>
            <a:pPr marL="0" indent="0">
              <a:buNone/>
            </a:pPr>
            <a:r>
              <a:rPr lang="en-US" b="0" dirty="0"/>
              <a:t>Total scores, marks, handballs, hit outs, tackles, rebounds, inside 50s, clearances, clangers (unforced errors), free kicks for, contested possessions, contested marks, marks inside 50</a:t>
            </a:r>
          </a:p>
        </p:txBody>
      </p:sp>
      <p:sp>
        <p:nvSpPr>
          <p:cNvPr id="7" name="Rectangle 6">
            <a:extLst>
              <a:ext uri="{FF2B5EF4-FFF2-40B4-BE49-F238E27FC236}">
                <a16:creationId xmlns:a16="http://schemas.microsoft.com/office/drawing/2014/main" id="{FDAFCD43-6D40-0746-B5D1-DD9DA93C0544}"/>
              </a:ext>
            </a:extLst>
          </p:cNvPr>
          <p:cNvSpPr/>
          <p:nvPr/>
        </p:nvSpPr>
        <p:spPr>
          <a:xfrm>
            <a:off x="410005" y="4331825"/>
            <a:ext cx="8323990" cy="3020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Research Question: </a:t>
            </a:r>
            <a:r>
              <a:rPr lang="en-US" i="1" dirty="0"/>
              <a:t>Which gameplay attributes are predictors of scores in AFL matches?</a:t>
            </a:r>
          </a:p>
        </p:txBody>
      </p:sp>
    </p:spTree>
    <p:extLst>
      <p:ext uri="{BB962C8B-B14F-4D97-AF65-F5344CB8AC3E}">
        <p14:creationId xmlns:p14="http://schemas.microsoft.com/office/powerpoint/2010/main" val="278199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89339-6DE7-4A47-8439-ACC53D621B19}"/>
              </a:ext>
            </a:extLst>
          </p:cNvPr>
          <p:cNvSpPr>
            <a:spLocks noGrp="1"/>
          </p:cNvSpPr>
          <p:nvPr>
            <p:ph type="title"/>
          </p:nvPr>
        </p:nvSpPr>
        <p:spPr/>
        <p:txBody>
          <a:bodyPr/>
          <a:lstStyle/>
          <a:p>
            <a:r>
              <a:rPr lang="en-US" dirty="0"/>
              <a:t>A robust linear modelling workflow was used</a:t>
            </a:r>
          </a:p>
        </p:txBody>
      </p:sp>
      <p:sp>
        <p:nvSpPr>
          <p:cNvPr id="16" name="Rectangle 15">
            <a:extLst>
              <a:ext uri="{FF2B5EF4-FFF2-40B4-BE49-F238E27FC236}">
                <a16:creationId xmlns:a16="http://schemas.microsoft.com/office/drawing/2014/main" id="{6DE73141-4D55-864B-9964-59C9193C469B}"/>
              </a:ext>
            </a:extLst>
          </p:cNvPr>
          <p:cNvSpPr/>
          <p:nvPr/>
        </p:nvSpPr>
        <p:spPr>
          <a:xfrm>
            <a:off x="358775" y="1243784"/>
            <a:ext cx="1457014" cy="2655878"/>
          </a:xfrm>
          <a:prstGeom prst="rect">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extraction from API</a:t>
            </a:r>
          </a:p>
        </p:txBody>
      </p:sp>
      <p:sp>
        <p:nvSpPr>
          <p:cNvPr id="17" name="Rectangle 16">
            <a:extLst>
              <a:ext uri="{FF2B5EF4-FFF2-40B4-BE49-F238E27FC236}">
                <a16:creationId xmlns:a16="http://schemas.microsoft.com/office/drawing/2014/main" id="{CD4E073E-52B9-5446-B79E-162A58ACB77E}"/>
              </a:ext>
            </a:extLst>
          </p:cNvPr>
          <p:cNvSpPr/>
          <p:nvPr/>
        </p:nvSpPr>
        <p:spPr>
          <a:xfrm>
            <a:off x="2116091" y="1243783"/>
            <a:ext cx="1457014" cy="2655878"/>
          </a:xfrm>
          <a:prstGeom prst="rect">
            <a:avLst/>
          </a:prstGeom>
          <a:solidFill>
            <a:schemeClr val="bg1">
              <a:lumMod val="9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Data cleaning, aggregation, and sense checks</a:t>
            </a:r>
          </a:p>
        </p:txBody>
      </p:sp>
      <p:sp>
        <p:nvSpPr>
          <p:cNvPr id="18" name="Rectangle 17">
            <a:extLst>
              <a:ext uri="{FF2B5EF4-FFF2-40B4-BE49-F238E27FC236}">
                <a16:creationId xmlns:a16="http://schemas.microsoft.com/office/drawing/2014/main" id="{9C8D7B48-1B32-DE45-A7FC-F295B718A52F}"/>
              </a:ext>
            </a:extLst>
          </p:cNvPr>
          <p:cNvSpPr/>
          <p:nvPr/>
        </p:nvSpPr>
        <p:spPr>
          <a:xfrm>
            <a:off x="3875228" y="1243782"/>
            <a:ext cx="1457014" cy="2655879"/>
          </a:xfrm>
          <a:prstGeom prst="rect">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Exploratory data analysis and visualisation</a:t>
            </a:r>
          </a:p>
        </p:txBody>
      </p:sp>
      <p:sp>
        <p:nvSpPr>
          <p:cNvPr id="19" name="Rectangle 18">
            <a:extLst>
              <a:ext uri="{FF2B5EF4-FFF2-40B4-BE49-F238E27FC236}">
                <a16:creationId xmlns:a16="http://schemas.microsoft.com/office/drawing/2014/main" id="{B2BF23CF-5E5C-8448-9F73-0338D1A86C96}"/>
              </a:ext>
            </a:extLst>
          </p:cNvPr>
          <p:cNvSpPr/>
          <p:nvPr/>
        </p:nvSpPr>
        <p:spPr>
          <a:xfrm>
            <a:off x="5632544" y="1243782"/>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Linear model fitting</a:t>
            </a:r>
          </a:p>
        </p:txBody>
      </p:sp>
      <p:sp>
        <p:nvSpPr>
          <p:cNvPr id="20" name="Rectangle 19">
            <a:extLst>
              <a:ext uri="{FF2B5EF4-FFF2-40B4-BE49-F238E27FC236}">
                <a16:creationId xmlns:a16="http://schemas.microsoft.com/office/drawing/2014/main" id="{2791FDBB-2B40-6441-82D8-26674A84FA4D}"/>
              </a:ext>
            </a:extLst>
          </p:cNvPr>
          <p:cNvSpPr/>
          <p:nvPr/>
        </p:nvSpPr>
        <p:spPr>
          <a:xfrm>
            <a:off x="5632544" y="2689634"/>
            <a:ext cx="1187718" cy="1210028"/>
          </a:xfrm>
          <a:prstGeom prst="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Assumption testing</a:t>
            </a:r>
          </a:p>
        </p:txBody>
      </p:sp>
      <p:sp>
        <p:nvSpPr>
          <p:cNvPr id="21" name="Rectangle 20">
            <a:extLst>
              <a:ext uri="{FF2B5EF4-FFF2-40B4-BE49-F238E27FC236}">
                <a16:creationId xmlns:a16="http://schemas.microsoft.com/office/drawing/2014/main" id="{AEBB824F-4A60-2C48-B909-B67E52F1669A}"/>
              </a:ext>
            </a:extLst>
          </p:cNvPr>
          <p:cNvSpPr/>
          <p:nvPr/>
        </p:nvSpPr>
        <p:spPr>
          <a:xfrm>
            <a:off x="7135853" y="1251253"/>
            <a:ext cx="1519612" cy="2655879"/>
          </a:xfrm>
          <a:prstGeom prst="rect">
            <a:avLst/>
          </a:prstGeom>
          <a:solidFill>
            <a:schemeClr val="bg1">
              <a:lumMod val="9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Final model outputs, comparative analysis, and data visualisation</a:t>
            </a:r>
          </a:p>
        </p:txBody>
      </p:sp>
      <p:cxnSp>
        <p:nvCxnSpPr>
          <p:cNvPr id="22" name="Straight Arrow Connector 21">
            <a:extLst>
              <a:ext uri="{FF2B5EF4-FFF2-40B4-BE49-F238E27FC236}">
                <a16:creationId xmlns:a16="http://schemas.microsoft.com/office/drawing/2014/main" id="{DF249223-8D32-BD4F-B77A-5412DFEE6034}"/>
              </a:ext>
            </a:extLst>
          </p:cNvPr>
          <p:cNvCxnSpPr>
            <a:cxnSpLocks/>
            <a:stCxn id="16" idx="3"/>
            <a:endCxn id="17" idx="1"/>
          </p:cNvCxnSpPr>
          <p:nvPr/>
        </p:nvCxnSpPr>
        <p:spPr>
          <a:xfrm flipV="1">
            <a:off x="1815789" y="2571722"/>
            <a:ext cx="300302" cy="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741EAA-97BF-5543-BAAB-5D1010B70C2E}"/>
              </a:ext>
            </a:extLst>
          </p:cNvPr>
          <p:cNvCxnSpPr>
            <a:cxnSpLocks/>
            <a:stCxn id="17" idx="3"/>
            <a:endCxn id="18" idx="1"/>
          </p:cNvCxnSpPr>
          <p:nvPr/>
        </p:nvCxnSpPr>
        <p:spPr>
          <a:xfrm>
            <a:off x="3573105" y="2571722"/>
            <a:ext cx="302123"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284693F-FFED-2C46-81EF-C574D6DAFA23}"/>
              </a:ext>
            </a:extLst>
          </p:cNvPr>
          <p:cNvCxnSpPr>
            <a:cxnSpLocks/>
            <a:stCxn id="19" idx="1"/>
            <a:endCxn id="20" idx="1"/>
          </p:cNvCxnSpPr>
          <p:nvPr/>
        </p:nvCxnSpPr>
        <p:spPr>
          <a:xfrm rot="10800000" flipV="1">
            <a:off x="5632544"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6B114A4-1C81-5549-B7AD-960BD473C844}"/>
              </a:ext>
            </a:extLst>
          </p:cNvPr>
          <p:cNvCxnSpPr>
            <a:cxnSpLocks/>
            <a:stCxn id="20" idx="3"/>
            <a:endCxn id="19" idx="3"/>
          </p:cNvCxnSpPr>
          <p:nvPr/>
        </p:nvCxnSpPr>
        <p:spPr>
          <a:xfrm flipV="1">
            <a:off x="6820262" y="1848796"/>
            <a:ext cx="12700" cy="1445852"/>
          </a:xfrm>
          <a:prstGeom prst="curvedConnector3">
            <a:avLst>
              <a:gd name="adj1" fmla="val 1800000"/>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2E52F1-FB52-C747-811D-6351CA3E26E3}"/>
              </a:ext>
            </a:extLst>
          </p:cNvPr>
          <p:cNvCxnSpPr>
            <a:cxnSpLocks/>
          </p:cNvCxnSpPr>
          <p:nvPr/>
        </p:nvCxnSpPr>
        <p:spPr>
          <a:xfrm>
            <a:off x="6832962" y="1257742"/>
            <a:ext cx="30289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83DB1F-927A-DC48-AED2-833064732D13}"/>
              </a:ext>
            </a:extLst>
          </p:cNvPr>
          <p:cNvCxnSpPr>
            <a:cxnSpLocks/>
          </p:cNvCxnSpPr>
          <p:nvPr/>
        </p:nvCxnSpPr>
        <p:spPr>
          <a:xfrm>
            <a:off x="5357285" y="1257742"/>
            <a:ext cx="287959"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8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The data was visualized after initial processing</a:t>
            </a:r>
          </a:p>
        </p:txBody>
      </p:sp>
      <p:pic>
        <p:nvPicPr>
          <p:cNvPr id="3" name="Content Placeholder 2">
            <a:extLst>
              <a:ext uri="{FF2B5EF4-FFF2-40B4-BE49-F238E27FC236}">
                <a16:creationId xmlns:a16="http://schemas.microsoft.com/office/drawing/2014/main" id="{4AF4D20B-D86C-D04D-9324-E0A275FC3A61}"/>
              </a:ext>
            </a:extLst>
          </p:cNvPr>
          <p:cNvPicPr>
            <a:picLocks noGrp="1" noChangeAspect="1"/>
          </p:cNvPicPr>
          <p:nvPr>
            <p:ph sz="half" idx="10"/>
          </p:nvPr>
        </p:nvPicPr>
        <p:blipFill>
          <a:blip r:embed="rId2"/>
          <a:stretch>
            <a:fillRect/>
          </a:stretch>
        </p:blipFill>
        <p:spPr>
          <a:xfrm>
            <a:off x="358775" y="1019944"/>
            <a:ext cx="4038600" cy="3394472"/>
          </a:xfrm>
        </p:spPr>
      </p:pic>
      <p:pic>
        <p:nvPicPr>
          <p:cNvPr id="8" name="Content Placeholder 7">
            <a:extLst>
              <a:ext uri="{FF2B5EF4-FFF2-40B4-BE49-F238E27FC236}">
                <a16:creationId xmlns:a16="http://schemas.microsoft.com/office/drawing/2014/main" id="{A7B8986F-985B-114B-8259-3079D1F6D39F}"/>
              </a:ext>
            </a:extLst>
          </p:cNvPr>
          <p:cNvPicPr>
            <a:picLocks noGrp="1" noChangeAspect="1"/>
          </p:cNvPicPr>
          <p:nvPr>
            <p:ph sz="half" idx="11"/>
          </p:nvPr>
        </p:nvPicPr>
        <p:blipFill>
          <a:blip r:embed="rId3"/>
          <a:srcRect/>
          <a:stretch/>
        </p:blipFill>
        <p:spPr>
          <a:xfrm>
            <a:off x="4746625" y="1019944"/>
            <a:ext cx="4038600" cy="3394472"/>
          </a:xfrm>
        </p:spPr>
      </p:pic>
    </p:spTree>
    <p:extLst>
      <p:ext uri="{BB962C8B-B14F-4D97-AF65-F5344CB8AC3E}">
        <p14:creationId xmlns:p14="http://schemas.microsoft.com/office/powerpoint/2010/main" val="270599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pic>
        <p:nvPicPr>
          <p:cNvPr id="8" name="Content Placeholder 7">
            <a:extLst>
              <a:ext uri="{FF2B5EF4-FFF2-40B4-BE49-F238E27FC236}">
                <a16:creationId xmlns:a16="http://schemas.microsoft.com/office/drawing/2014/main" id="{1322978F-C238-3E4A-846A-163E5FF5CB03}"/>
              </a:ext>
            </a:extLst>
          </p:cNvPr>
          <p:cNvPicPr>
            <a:picLocks noGrp="1" noChangeAspect="1"/>
          </p:cNvPicPr>
          <p:nvPr>
            <p:ph sz="half" idx="10"/>
          </p:nvPr>
        </p:nvPicPr>
        <p:blipFill>
          <a:blip r:embed="rId2"/>
          <a:srcRect/>
          <a:stretch/>
        </p:blipFill>
        <p:spPr>
          <a:xfrm>
            <a:off x="358775" y="1019944"/>
            <a:ext cx="4038600" cy="3394472"/>
          </a:xfrm>
        </p:spPr>
      </p:pic>
      <p:pic>
        <p:nvPicPr>
          <p:cNvPr id="6" name="Content Placeholder 5">
            <a:extLst>
              <a:ext uri="{FF2B5EF4-FFF2-40B4-BE49-F238E27FC236}">
                <a16:creationId xmlns:a16="http://schemas.microsoft.com/office/drawing/2014/main" id="{51A4E120-A43E-2B4D-AF46-CFB1DF0EAF4C}"/>
              </a:ext>
            </a:extLst>
          </p:cNvPr>
          <p:cNvPicPr>
            <a:picLocks noGrp="1" noChangeAspect="1"/>
          </p:cNvPicPr>
          <p:nvPr>
            <p:ph sz="half" idx="11"/>
          </p:nvPr>
        </p:nvPicPr>
        <p:blipFill>
          <a:blip r:embed="rId3"/>
          <a:stretch>
            <a:fillRect/>
          </a:stretch>
        </p:blipFill>
        <p:spPr>
          <a:xfrm>
            <a:off x="4746625" y="1019944"/>
            <a:ext cx="4038600" cy="3394472"/>
          </a:xfrm>
        </p:spPr>
      </p:pic>
    </p:spTree>
    <p:extLst>
      <p:ext uri="{BB962C8B-B14F-4D97-AF65-F5344CB8AC3E}">
        <p14:creationId xmlns:p14="http://schemas.microsoft.com/office/powerpoint/2010/main" val="17460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40E02-B228-4542-9A39-DB7C4C648446}"/>
              </a:ext>
            </a:extLst>
          </p:cNvPr>
          <p:cNvSpPr>
            <a:spLocks noGrp="1"/>
          </p:cNvSpPr>
          <p:nvPr>
            <p:ph type="title"/>
          </p:nvPr>
        </p:nvSpPr>
        <p:spPr/>
        <p:txBody>
          <a:bodyPr/>
          <a:lstStyle/>
          <a:p>
            <a:r>
              <a:rPr lang="en-US" dirty="0"/>
              <a:t>Core linear modelling assumptions were tested</a:t>
            </a:r>
          </a:p>
        </p:txBody>
      </p:sp>
      <p:sp>
        <p:nvSpPr>
          <p:cNvPr id="6" name="Content Placeholder 5">
            <a:extLst>
              <a:ext uri="{FF2B5EF4-FFF2-40B4-BE49-F238E27FC236}">
                <a16:creationId xmlns:a16="http://schemas.microsoft.com/office/drawing/2014/main" id="{B611DFC5-4A51-704F-85D4-BCAE9AE373FE}"/>
              </a:ext>
            </a:extLst>
          </p:cNvPr>
          <p:cNvSpPr>
            <a:spLocks noGrp="1"/>
          </p:cNvSpPr>
          <p:nvPr>
            <p:ph sz="half" idx="11"/>
          </p:nvPr>
        </p:nvSpPr>
        <p:spPr/>
        <p:txBody>
          <a:bodyPr>
            <a:normAutofit/>
          </a:bodyPr>
          <a:lstStyle/>
          <a:p>
            <a:r>
              <a:rPr lang="en-US" sz="1450" b="0" dirty="0"/>
              <a:t>Five models were fit as a response to the identified issues:</a:t>
            </a:r>
          </a:p>
          <a:p>
            <a:pPr marL="800100" lvl="1" indent="-457200">
              <a:buFont typeface="+mj-lt"/>
              <a:buAutoNum type="arabicPeriod"/>
            </a:pPr>
            <a:r>
              <a:rPr lang="en-US" sz="1450" dirty="0"/>
              <a:t>OLS</a:t>
            </a:r>
          </a:p>
          <a:p>
            <a:pPr marL="800100" lvl="1" indent="-457200">
              <a:buFont typeface="+mj-lt"/>
              <a:buAutoNum type="arabicPeriod"/>
            </a:pPr>
            <a:r>
              <a:rPr lang="en-US" sz="1450" dirty="0"/>
              <a:t>OLS with quadratic terms</a:t>
            </a:r>
          </a:p>
          <a:p>
            <a:pPr marL="800100" lvl="1" indent="-457200">
              <a:buFont typeface="+mj-lt"/>
              <a:buAutoNum type="arabicPeriod"/>
            </a:pPr>
            <a:r>
              <a:rPr lang="en-US" sz="1450" dirty="0"/>
              <a:t>Weighted OLS</a:t>
            </a:r>
          </a:p>
          <a:p>
            <a:pPr marL="800100" lvl="1" indent="-457200">
              <a:buFont typeface="+mj-lt"/>
              <a:buAutoNum type="arabicPeriod"/>
            </a:pPr>
            <a:r>
              <a:rPr lang="en-US" sz="1450" dirty="0"/>
              <a:t>OLS with square-root-transformed response</a:t>
            </a:r>
          </a:p>
          <a:p>
            <a:pPr marL="800100" lvl="1" indent="-457200">
              <a:buFont typeface="+mj-lt"/>
              <a:buAutoNum type="arabicPeriod"/>
            </a:pPr>
            <a:r>
              <a:rPr lang="en-US" sz="1450" dirty="0"/>
              <a:t>OLS with log-transformed response</a:t>
            </a:r>
          </a:p>
          <a:p>
            <a:r>
              <a:rPr lang="en-US" sz="1450" b="0" dirty="0"/>
              <a:t>None of the corrections in Models 2, 3, 4, or 5 fixed the observed issues and actually created additional issues for previously acceptable assumptions</a:t>
            </a:r>
          </a:p>
        </p:txBody>
      </p:sp>
      <p:sp>
        <p:nvSpPr>
          <p:cNvPr id="5" name="Content Placeholder 4">
            <a:extLst>
              <a:ext uri="{FF2B5EF4-FFF2-40B4-BE49-F238E27FC236}">
                <a16:creationId xmlns:a16="http://schemas.microsoft.com/office/drawing/2014/main" id="{39BD4DBF-7722-C345-AEF2-1FCC17C7114F}"/>
              </a:ext>
            </a:extLst>
          </p:cNvPr>
          <p:cNvSpPr>
            <a:spLocks noGrp="1"/>
          </p:cNvSpPr>
          <p:nvPr>
            <p:ph sz="half" idx="10"/>
          </p:nvPr>
        </p:nvSpPr>
        <p:spPr/>
        <p:txBody>
          <a:bodyPr>
            <a:noAutofit/>
          </a:bodyPr>
          <a:lstStyle/>
          <a:p>
            <a:r>
              <a:rPr lang="en-US" sz="1450" b="0" dirty="0">
                <a:solidFill>
                  <a:schemeClr val="accent4"/>
                </a:solidFill>
              </a:rPr>
              <a:t>Datapoints are independent</a:t>
            </a:r>
          </a:p>
          <a:p>
            <a:r>
              <a:rPr lang="en-US" sz="1450" b="0" dirty="0">
                <a:solidFill>
                  <a:schemeClr val="accent4"/>
                </a:solidFill>
              </a:rPr>
              <a:t>No issue with normality of residuals (Q-Q plot)</a:t>
            </a:r>
          </a:p>
          <a:p>
            <a:r>
              <a:rPr lang="en-US" sz="1450" b="0" dirty="0">
                <a:solidFill>
                  <a:schemeClr val="accent4"/>
                </a:solidFill>
              </a:rPr>
              <a:t>Multicollinearity is not an issue</a:t>
            </a:r>
          </a:p>
          <a:p>
            <a:pPr lvl="1"/>
            <a:r>
              <a:rPr lang="en-US" sz="1450" dirty="0">
                <a:solidFill>
                  <a:schemeClr val="accent4"/>
                </a:solidFill>
              </a:rPr>
              <a:t>Confirmed using VIF test</a:t>
            </a:r>
          </a:p>
          <a:p>
            <a:r>
              <a:rPr lang="en-US" sz="1450" b="0" dirty="0">
                <a:solidFill>
                  <a:schemeClr val="accent4"/>
                </a:solidFill>
              </a:rPr>
              <a:t>No identified outliers</a:t>
            </a:r>
          </a:p>
          <a:p>
            <a:pPr lvl="1"/>
            <a:r>
              <a:rPr lang="en-US" sz="1450" dirty="0">
                <a:solidFill>
                  <a:schemeClr val="accent4"/>
                </a:solidFill>
              </a:rPr>
              <a:t>All residuals within Bonferroni-corrected studentized residual critical value</a:t>
            </a:r>
          </a:p>
          <a:p>
            <a:pPr lvl="1"/>
            <a:r>
              <a:rPr lang="en-US" sz="1450" b="0" dirty="0">
                <a:solidFill>
                  <a:schemeClr val="accent4"/>
                </a:solidFill>
              </a:rPr>
              <a:t>All within Cook’s distance </a:t>
            </a:r>
            <a:r>
              <a:rPr lang="en-US" sz="1450" dirty="0">
                <a:solidFill>
                  <a:schemeClr val="accent4"/>
                </a:solidFill>
              </a:rPr>
              <a:t>bounds</a:t>
            </a:r>
            <a:endParaRPr lang="en-US" sz="1450" b="0" dirty="0">
              <a:solidFill>
                <a:schemeClr val="accent4"/>
              </a:solidFill>
            </a:endParaRPr>
          </a:p>
          <a:p>
            <a:r>
              <a:rPr lang="en-US" sz="1450" b="0" dirty="0">
                <a:solidFill>
                  <a:schemeClr val="accent1"/>
                </a:solidFill>
              </a:rPr>
              <a:t>Slight quadratic shape to the residuals vs fitted plot indicates a potential non-linearity</a:t>
            </a:r>
          </a:p>
          <a:p>
            <a:r>
              <a:rPr lang="en-US" sz="1450" b="0" dirty="0">
                <a:solidFill>
                  <a:schemeClr val="accent1"/>
                </a:solidFill>
              </a:rPr>
              <a:t>Non-horizontal line in the scale-location plot indicates heteroscedasticity	</a:t>
            </a:r>
          </a:p>
          <a:p>
            <a:pPr lvl="1"/>
            <a:r>
              <a:rPr lang="en-US" sz="1450" dirty="0">
                <a:solidFill>
                  <a:schemeClr val="accent1"/>
                </a:solidFill>
              </a:rPr>
              <a:t>Confirmed by statistically significant Breush-Pagan test</a:t>
            </a:r>
          </a:p>
        </p:txBody>
      </p:sp>
    </p:spTree>
    <p:extLst>
      <p:ext uri="{BB962C8B-B14F-4D97-AF65-F5344CB8AC3E}">
        <p14:creationId xmlns:p14="http://schemas.microsoft.com/office/powerpoint/2010/main" val="7302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AE306F-D0FB-F347-8824-4E6A1A42376E}"/>
              </a:ext>
            </a:extLst>
          </p:cNvPr>
          <p:cNvSpPr>
            <a:spLocks noGrp="1"/>
          </p:cNvSpPr>
          <p:nvPr>
            <p:ph type="title"/>
          </p:nvPr>
        </p:nvSpPr>
        <p:spPr/>
        <p:txBody>
          <a:bodyPr/>
          <a:lstStyle/>
          <a:p>
            <a:r>
              <a:rPr lang="en-US" dirty="0"/>
              <a:t>Robust standard error estimators were used</a:t>
            </a:r>
          </a:p>
        </p:txBody>
      </p:sp>
      <p:sp>
        <p:nvSpPr>
          <p:cNvPr id="8" name="Content Placeholder 7">
            <a:extLst>
              <a:ext uri="{FF2B5EF4-FFF2-40B4-BE49-F238E27FC236}">
                <a16:creationId xmlns:a16="http://schemas.microsoft.com/office/drawing/2014/main" id="{73669547-88E9-AE4D-B186-80E0723EFE65}"/>
              </a:ext>
            </a:extLst>
          </p:cNvPr>
          <p:cNvSpPr>
            <a:spLocks noGrp="1"/>
          </p:cNvSpPr>
          <p:nvPr>
            <p:ph sz="half" idx="10"/>
          </p:nvPr>
        </p:nvSpPr>
        <p:spPr/>
        <p:txBody>
          <a:bodyPr>
            <a:noAutofit/>
          </a:bodyPr>
          <a:lstStyle/>
          <a:p>
            <a:r>
              <a:rPr lang="en-US" sz="1750" b="0" dirty="0"/>
              <a:t>The </a:t>
            </a:r>
            <a:r>
              <a:rPr lang="en-US" sz="1750" b="0" dirty="0">
                <a:latin typeface="Consolas" panose="020B0609020204030204" pitchFamily="49" charset="0"/>
                <a:cs typeface="Consolas" panose="020B0609020204030204" pitchFamily="49" charset="0"/>
              </a:rPr>
              <a:t>sandwich</a:t>
            </a:r>
            <a:r>
              <a:rPr lang="en-US" sz="1750" b="0" dirty="0"/>
              <a:t> package in R provides access to heteroscedastic-robust variance-covariance matrices that do not assume constant variance, defined by:</a:t>
            </a:r>
          </a:p>
          <a:p>
            <a:pPr lvl="1"/>
            <a:r>
              <a:rPr lang="en-AU" sz="1750" b="1" i="1" dirty="0"/>
              <a:t>(X`X)</a:t>
            </a:r>
            <a:r>
              <a:rPr lang="en-AU" sz="1750" b="1" i="1" baseline="30000" dirty="0"/>
              <a:t>-1</a:t>
            </a:r>
            <a:r>
              <a:rPr lang="en-AU" sz="1750" b="1" i="1" dirty="0"/>
              <a:t>X`</a:t>
            </a:r>
            <a:r>
              <a:rPr lang="en-AU" sz="1750" i="1" dirty="0"/>
              <a:t>Ω</a:t>
            </a:r>
            <a:r>
              <a:rPr lang="en-AU" sz="1750" b="1" i="1" dirty="0"/>
              <a:t>X (X`X)</a:t>
            </a:r>
            <a:r>
              <a:rPr lang="en-AU" sz="1750" b="1" i="1" baseline="30000" dirty="0"/>
              <a:t>-1</a:t>
            </a:r>
          </a:p>
          <a:p>
            <a:pPr lvl="2"/>
            <a:r>
              <a:rPr lang="en-AU" sz="1750" b="1" i="1" baseline="30000" dirty="0"/>
              <a:t>Where: </a:t>
            </a:r>
            <a:r>
              <a:rPr lang="en-AU" sz="1750" i="1" dirty="0" err="1"/>
              <a:t>Ω</a:t>
            </a:r>
            <a:r>
              <a:rPr lang="en-AU" sz="1750" i="1" dirty="0"/>
              <a:t> = σ</a:t>
            </a:r>
            <a:r>
              <a:rPr lang="en-AU" sz="1750" i="1" baseline="30000" dirty="0"/>
              <a:t>2</a:t>
            </a:r>
            <a:r>
              <a:rPr lang="en-AU" sz="1750" i="1" dirty="0"/>
              <a:t>I</a:t>
            </a:r>
            <a:r>
              <a:rPr lang="en-AU" sz="1750" i="1" baseline="-25000" dirty="0"/>
              <a:t>n</a:t>
            </a:r>
            <a:endParaRPr lang="en-US" sz="1750" b="1" baseline="-25000" dirty="0"/>
          </a:p>
          <a:p>
            <a:r>
              <a:rPr lang="en-US" sz="1750" b="0" dirty="0"/>
              <a:t>Robust estimators drive </a:t>
            </a:r>
            <a:r>
              <a:rPr lang="en-US" sz="1750" b="0" i="1" dirty="0"/>
              <a:t>p</a:t>
            </a:r>
            <a:r>
              <a:rPr lang="en-US" sz="1750" b="0" dirty="0"/>
              <a:t>-values away from zero, weaken test statistics and increase SEs</a:t>
            </a:r>
          </a:p>
          <a:p>
            <a:r>
              <a:rPr lang="en-US" sz="1750" b="0" dirty="0"/>
              <a:t>All available </a:t>
            </a:r>
            <a:r>
              <a:rPr lang="en-US" sz="1750" b="0" dirty="0" err="1"/>
              <a:t>Ω</a:t>
            </a:r>
            <a:r>
              <a:rPr lang="en-US" sz="1750" b="0" dirty="0"/>
              <a:t> parameters returned similar estimates so the default HC3 recommended by the authors was used</a:t>
            </a:r>
          </a:p>
        </p:txBody>
      </p:sp>
      <p:pic>
        <p:nvPicPr>
          <p:cNvPr id="3" name="Content Placeholder 2">
            <a:extLst>
              <a:ext uri="{FF2B5EF4-FFF2-40B4-BE49-F238E27FC236}">
                <a16:creationId xmlns:a16="http://schemas.microsoft.com/office/drawing/2014/main" id="{3C8D583B-51AC-8042-9013-E4F0E4471E3A}"/>
              </a:ext>
            </a:extLst>
          </p:cNvPr>
          <p:cNvPicPr>
            <a:picLocks noGrp="1" noChangeAspect="1"/>
          </p:cNvPicPr>
          <p:nvPr>
            <p:ph sz="half" idx="11"/>
          </p:nvPr>
        </p:nvPicPr>
        <p:blipFill>
          <a:blip r:embed="rId2"/>
          <a:srcRect/>
          <a:stretch/>
        </p:blipFill>
        <p:spPr>
          <a:xfrm>
            <a:off x="5130800" y="1019944"/>
            <a:ext cx="3067181" cy="3394472"/>
          </a:xfrm>
        </p:spPr>
      </p:pic>
    </p:spTree>
    <p:extLst>
      <p:ext uri="{BB962C8B-B14F-4D97-AF65-F5344CB8AC3E}">
        <p14:creationId xmlns:p14="http://schemas.microsoft.com/office/powerpoint/2010/main" val="2452233670"/>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4078</TotalTime>
  <Words>701</Words>
  <Application>Microsoft Macintosh PowerPoint</Application>
  <PresentationFormat>On-screen Show (16:9)</PresentationFormat>
  <Paragraphs>76</Paragraphs>
  <Slides>13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Consolas</vt:lpstr>
      <vt:lpstr>Lucida Grande</vt:lpstr>
      <vt:lpstr>System Font Regular</vt:lpstr>
      <vt:lpstr>Tw Cen MT</vt:lpstr>
      <vt:lpstr>Master 1</vt:lpstr>
      <vt:lpstr>Master 2</vt:lpstr>
      <vt:lpstr>A linear modelling exploration of AFL scores</vt:lpstr>
      <vt:lpstr>Structure of the talk</vt:lpstr>
      <vt:lpstr>AFL is a highly popular sport with a lack of rigour</vt:lpstr>
      <vt:lpstr>Open-source work has made data readily available</vt:lpstr>
      <vt:lpstr>A robust linear modelling workflow was used</vt:lpstr>
      <vt:lpstr>The data was visualized after initial processing</vt:lpstr>
      <vt:lpstr>Core linear modelling assumptions were tested</vt:lpstr>
      <vt:lpstr>Core linear modelling assumptions were tested</vt:lpstr>
      <vt:lpstr>Robust standard error estimators were used</vt:lpstr>
      <vt:lpstr>A subset of game metrics can predict total scores</vt:lpstr>
      <vt:lpstr>The analysis was taken further using GAMs</vt:lpstr>
      <vt:lpstr>A set of implications and limitations were noted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Trent Henderson</cp:lastModifiedBy>
  <cp:revision>319</cp:revision>
  <dcterms:modified xsi:type="dcterms:W3CDTF">2021-05-20T06:31:00Z</dcterms:modified>
</cp:coreProperties>
</file>